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71" r:id="rId2"/>
  </p:sldIdLst>
  <p:sldSz cx="51206400" cy="32918400"/>
  <p:notesSz cx="9144000" cy="6858000"/>
  <p:defaultTextStyle>
    <a:defPPr>
      <a:defRPr lang="en-US"/>
    </a:defPPr>
    <a:lvl1pPr marL="0" algn="l" defTabSz="446330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1pPr>
    <a:lvl2pPr marL="2231649" algn="l" defTabSz="446330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2pPr>
    <a:lvl3pPr marL="4463301" algn="l" defTabSz="446330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3pPr>
    <a:lvl4pPr marL="6694953" algn="l" defTabSz="446330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4pPr>
    <a:lvl5pPr marL="8926604" algn="l" defTabSz="446330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5pPr>
    <a:lvl6pPr marL="11158253" algn="l" defTabSz="446330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6pPr>
    <a:lvl7pPr marL="13389905" algn="l" defTabSz="446330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7pPr>
    <a:lvl8pPr marL="15621554" algn="l" defTabSz="446330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8pPr>
    <a:lvl9pPr marL="17853209" algn="l" defTabSz="446330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15552" userDrawn="1">
          <p15:clr>
            <a:srgbClr val="A4A3A4"/>
          </p15:clr>
        </p15:guide>
        <p15:guide id="5" pos="17568" userDrawn="1">
          <p15:clr>
            <a:srgbClr val="A4A3A4"/>
          </p15:clr>
        </p15:guide>
        <p15:guide id="7" pos="16228" userDrawn="1">
          <p15:clr>
            <a:srgbClr val="A4A3A4"/>
          </p15:clr>
        </p15:guide>
        <p15:guide id="8" pos="16328" userDrawn="1">
          <p15:clr>
            <a:srgbClr val="A4A3A4"/>
          </p15:clr>
        </p15:guide>
        <p15:guide id="9" pos="16428" userDrawn="1">
          <p15:clr>
            <a:srgbClr val="A4A3A4"/>
          </p15:clr>
        </p15:guide>
        <p15:guide id="10" orient="horz" pos="10368">
          <p15:clr>
            <a:srgbClr val="A4A3A4"/>
          </p15:clr>
        </p15:guide>
        <p15:guide id="1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640732C-6067-0F24-2C49-79A9B87D85D7}" name="Zacks, Jeffrey" initials="JZ" userId="S::jzacks@wustl.edu::12fc1c6d-0fa2-41db-894d-be7797d84882" providerId="AD"/>
  <p188:author id="{69F88369-A027-E4FC-4255-F813DC5A4457}" name="Su, Sophie" initials="XS" userId="S::s.sophie@wustl.edu::12307e29-1e73-4e33-9076-04f3f852fe48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9760"/>
    <a:srgbClr val="2A642D"/>
    <a:srgbClr val="91323D"/>
    <a:srgbClr val="2A3F67"/>
    <a:srgbClr val="B45E42"/>
    <a:srgbClr val="5B6D76"/>
    <a:srgbClr val="DFDFDF"/>
    <a:srgbClr val="FFFFFF"/>
    <a:srgbClr val="5C6E76"/>
    <a:srgbClr val="8DC0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98" autoAdjust="0"/>
    <p:restoredTop sz="96296" autoAdjust="0"/>
  </p:normalViewPr>
  <p:slideViewPr>
    <p:cSldViewPr>
      <p:cViewPr varScale="1">
        <p:scale>
          <a:sx n="26" d="100"/>
          <a:sy n="26" d="100"/>
        </p:scale>
        <p:origin x="1536" y="304"/>
      </p:cViewPr>
      <p:guideLst>
        <p:guide pos="15552"/>
        <p:guide pos="17568"/>
        <p:guide pos="16228"/>
        <p:guide pos="16328"/>
        <p:guide pos="16428"/>
        <p:guide orient="horz" pos="10368"/>
        <p:guide/>
      </p:guideLst>
    </p:cSldViewPr>
  </p:slideViewPr>
  <p:notesTextViewPr>
    <p:cViewPr>
      <p:scale>
        <a:sx n="155" d="100"/>
        <a:sy n="155" d="100"/>
      </p:scale>
      <p:origin x="0" y="0"/>
    </p:cViewPr>
  </p:notesTextViewPr>
  <p:sorterViewPr>
    <p:cViewPr>
      <p:scale>
        <a:sx n="100" d="100"/>
        <a:sy n="100" d="100"/>
      </p:scale>
      <p:origin x="0" y="-29251"/>
    </p:cViewPr>
  </p:sorterViewPr>
  <p:gridSpacing cx="457200" cy="457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10" Type="http://schemas.microsoft.com/office/2018/10/relationships/authors" Target="authors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27B708-2555-834C-97B8-35CDF758D659}" type="datetimeFigureOut">
              <a:rPr lang="en-US" smtClean="0"/>
              <a:t>5/15/25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314C12-B17B-E54E-8510-11A7CCA69E6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355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4C1989-3F63-1C4D-A97D-B2FD58354CB1}" type="datetimeFigureOut">
              <a:rPr lang="en-US" smtClean="0"/>
              <a:t>5/15/25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71750" y="514350"/>
            <a:ext cx="40005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33CA9D-32FA-124E-AA5E-5BA5F1A4125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823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68375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1pPr>
    <a:lvl2pPr marL="1168375" algn="l" defTabSz="1168375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2pPr>
    <a:lvl3pPr marL="2336749" algn="l" defTabSz="1168375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3pPr>
    <a:lvl4pPr marL="3505124" algn="l" defTabSz="1168375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4pPr>
    <a:lvl5pPr marL="4673498" algn="l" defTabSz="1168375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5pPr>
    <a:lvl6pPr marL="5841873" algn="l" defTabSz="1168375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6pPr>
    <a:lvl7pPr marL="7010248" algn="l" defTabSz="1168375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7pPr>
    <a:lvl8pPr marL="8178622" algn="l" defTabSz="1168375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8pPr>
    <a:lvl9pPr marL="9346997" algn="l" defTabSz="1168375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71750" y="514350"/>
            <a:ext cx="40005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6125" indent="-457200">
              <a:buFont typeface="Wingdings" panose="05000000000000000000" pitchFamily="2" charset="2"/>
              <a:buChar char="§"/>
            </a:pPr>
            <a:endParaRPr lang="en-US" sz="3200" kern="1200" baseline="30000" dirty="0">
              <a:solidFill>
                <a:schemeClr val="dk1"/>
              </a:solidFill>
              <a:latin typeface="Avenir Book" panose="02000503020000020003" pitchFamily="2" charset="0"/>
              <a:ea typeface="+mn-ea"/>
              <a:cs typeface="+mn-cs"/>
            </a:endParaRPr>
          </a:p>
          <a:p>
            <a:pPr marL="746125" indent="-457200">
              <a:buFont typeface="Wingdings" panose="05000000000000000000" pitchFamily="2" charset="2"/>
              <a:buChar char="§"/>
            </a:pPr>
            <a:r>
              <a:rPr lang="en-US" sz="3200" b="0" kern="1200" baseline="30000" dirty="0">
                <a:solidFill>
                  <a:schemeClr val="dk1"/>
                </a:solidFill>
                <a:latin typeface="Avenir Book" panose="02000503020000020003" pitchFamily="2" charset="0"/>
                <a:ea typeface="+mn-ea"/>
                <a:cs typeface="+mn-cs"/>
              </a:rPr>
              <a:t>People look predictively throughout movies. </a:t>
            </a:r>
          </a:p>
          <a:p>
            <a:pPr marL="746125" indent="-457200">
              <a:buFont typeface="Wingdings" panose="05000000000000000000" pitchFamily="2" charset="2"/>
              <a:buChar char="§"/>
            </a:pPr>
            <a:r>
              <a:rPr lang="en-US" sz="3200" b="0" kern="1200" baseline="30000" dirty="0">
                <a:solidFill>
                  <a:schemeClr val="dk1"/>
                </a:solidFill>
                <a:latin typeface="Avenir Book" panose="02000503020000020003" pitchFamily="2" charset="0"/>
                <a:ea typeface="+mn-ea"/>
                <a:cs typeface="+mn-cs"/>
              </a:rPr>
              <a:t>Predictive looking errors are positively and significantly correlated with segmentation </a:t>
            </a:r>
            <a:r>
              <a:rPr lang="en-US" sz="3200" b="0" kern="1200" baseline="30000" dirty="0" err="1">
                <a:solidFill>
                  <a:schemeClr val="dk1"/>
                </a:solidFill>
                <a:latin typeface="Avenir Book" panose="02000503020000020003" pitchFamily="2" charset="0"/>
                <a:ea typeface="+mn-ea"/>
                <a:cs typeface="+mn-cs"/>
              </a:rPr>
              <a:t>probabilitie</a:t>
            </a:r>
            <a:r>
              <a:rPr lang="en-US" sz="3200" b="0" kern="1200" baseline="30000" dirty="0">
                <a:solidFill>
                  <a:schemeClr val="dk1"/>
                </a:solidFill>
                <a:latin typeface="Avenir Book" panose="02000503020000020003" pitchFamily="2" charset="0"/>
                <a:ea typeface="+mn-ea"/>
                <a:cs typeface="+mn-cs"/>
              </a:rPr>
              <a:t> </a:t>
            </a:r>
          </a:p>
          <a:p>
            <a:pPr marL="746125" indent="-457200">
              <a:buFont typeface="Wingdings" panose="05000000000000000000" pitchFamily="2" charset="2"/>
              <a:buChar char="§"/>
            </a:pPr>
            <a:endParaRPr lang="en-US" sz="3200" b="0" kern="1200" baseline="30000" dirty="0">
              <a:solidFill>
                <a:schemeClr val="dk1"/>
              </a:solidFill>
              <a:latin typeface="Avenir Book" panose="02000503020000020003" pitchFamily="2" charset="0"/>
              <a:ea typeface="+mn-ea"/>
              <a:cs typeface="+mn-cs"/>
            </a:endParaRPr>
          </a:p>
          <a:p>
            <a:pPr marL="746125" indent="-457200">
              <a:buFont typeface="Wingdings" panose="05000000000000000000" pitchFamily="2" charset="2"/>
              <a:buChar char="§"/>
            </a:pPr>
            <a:endParaRPr lang="en-US" sz="3200" b="0" kern="1200" baseline="30000" dirty="0">
              <a:solidFill>
                <a:schemeClr val="dk1"/>
              </a:solidFill>
              <a:latin typeface="Avenir Book" panose="02000503020000020003" pitchFamily="2" charset="0"/>
              <a:ea typeface="+mn-ea"/>
              <a:cs typeface="+mn-cs"/>
            </a:endParaRP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33CA9D-32FA-124E-AA5E-5BA5F1A4125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131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&quot; x 36&quot; Po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 hasCustomPrompt="1"/>
          </p:nvPr>
        </p:nvSpPr>
        <p:spPr>
          <a:xfrm>
            <a:off x="812800" y="609600"/>
            <a:ext cx="49580801" cy="3352800"/>
          </a:xfrm>
          <a:prstGeom prst="rect">
            <a:avLst/>
          </a:prstGeom>
          <a:solidFill>
            <a:srgbClr val="C4172F"/>
          </a:solidFill>
          <a:ln>
            <a:solidFill>
              <a:srgbClr val="C4172F"/>
            </a:solidFill>
          </a:ln>
        </p:spPr>
        <p:txBody>
          <a:bodyPr vert="horz" lIns="200282" tIns="100142" rIns="200282" bIns="100142" anchor="ctr" anchorCtr="1"/>
          <a:lstStyle>
            <a:lvl1pPr>
              <a:defRPr sz="79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Poster Presentation Title</a:t>
            </a:r>
            <a:br>
              <a:rPr lang="en-US" dirty="0"/>
            </a:br>
            <a:r>
              <a:rPr lang="en-US" sz="5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List Author Name(s)</a:t>
            </a:r>
            <a:br>
              <a:rPr lang="en-US" sz="5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</a:br>
            <a:r>
              <a:rPr lang="en-US" sz="5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List Affiliated Institutions</a:t>
            </a:r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0" hasCustomPrompt="1"/>
          </p:nvPr>
        </p:nvSpPr>
        <p:spPr>
          <a:xfrm>
            <a:off x="812800" y="4267200"/>
            <a:ext cx="15849599" cy="1066800"/>
          </a:xfrm>
          <a:prstGeom prst="rect">
            <a:avLst/>
          </a:prstGeom>
          <a:solidFill>
            <a:srgbClr val="C4172F"/>
          </a:solidFill>
          <a:ln>
            <a:solidFill>
              <a:srgbClr val="C4172F"/>
            </a:solidFill>
          </a:ln>
        </p:spPr>
        <p:txBody>
          <a:bodyPr vert="horz" lIns="200282" tIns="100142" rIns="200282" bIns="100142"/>
          <a:lstStyle>
            <a:lvl1pPr marL="0" indent="0">
              <a:buNone/>
              <a:defRPr sz="5400" b="1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5400" dirty="0"/>
              <a:t>Abstract or Introduction</a:t>
            </a:r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1" hasCustomPrompt="1"/>
          </p:nvPr>
        </p:nvSpPr>
        <p:spPr>
          <a:xfrm>
            <a:off x="812800" y="5638800"/>
            <a:ext cx="15849599" cy="8686800"/>
          </a:xfrm>
          <a:prstGeom prst="rect">
            <a:avLst/>
          </a:prstGeom>
        </p:spPr>
        <p:txBody>
          <a:bodyPr vert="horz" lIns="200282" tIns="100142" rIns="200282" bIns="100142"/>
          <a:lstStyle>
            <a:lvl1pPr marL="0" indent="0">
              <a:buNone/>
              <a:defRPr sz="3600" baseline="0"/>
            </a:lvl1pPr>
            <a:lvl2pPr marL="507660" indent="0">
              <a:buNone/>
              <a:defRPr sz="3600" baseline="0"/>
            </a:lvl2pPr>
            <a:lvl3pPr marL="987507" indent="0">
              <a:buNone/>
              <a:defRPr sz="3600" baseline="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Any element of this template (colors, fonts, layouts, etc.) can be edited to suit your needs. To change the color of a title bar: right click the text box, select format shape, edit the “Fill” and “Line” your desired specifications.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" y="14630400"/>
            <a:ext cx="15849599" cy="1066800"/>
          </a:xfrm>
          <a:prstGeom prst="rect">
            <a:avLst/>
          </a:prstGeom>
          <a:solidFill>
            <a:srgbClr val="C4172F"/>
          </a:solidFill>
          <a:ln>
            <a:solidFill>
              <a:srgbClr val="C4172F"/>
            </a:solidFill>
          </a:ln>
        </p:spPr>
        <p:txBody>
          <a:bodyPr vert="horz" lIns="200282" tIns="100142" rIns="200282" bIns="100142"/>
          <a:lstStyle>
            <a:lvl1pPr marL="0" indent="0">
              <a:buNone/>
              <a:defRPr sz="5400" b="1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5400" dirty="0"/>
              <a:t>Objectives</a:t>
            </a:r>
            <a:endParaRPr lang="en-US" dirty="0"/>
          </a:p>
        </p:txBody>
      </p:sp>
      <p:sp>
        <p:nvSpPr>
          <p:cNvPr id="26" name="Text Placeholder 23"/>
          <p:cNvSpPr>
            <a:spLocks noGrp="1"/>
          </p:cNvSpPr>
          <p:nvPr>
            <p:ph type="body" sz="quarter" idx="13" hasCustomPrompt="1"/>
          </p:nvPr>
        </p:nvSpPr>
        <p:spPr>
          <a:xfrm>
            <a:off x="812800" y="16002000"/>
            <a:ext cx="15849599" cy="7315200"/>
          </a:xfrm>
          <a:prstGeom prst="rect">
            <a:avLst/>
          </a:prstGeom>
        </p:spPr>
        <p:txBody>
          <a:bodyPr vert="horz" lIns="200282" tIns="100142" rIns="200282" bIns="100142"/>
          <a:lstStyle>
            <a:lvl1pPr marL="0" marR="0" indent="0" algn="l" defTabSz="44633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marL="0" marR="0" lvl="0" indent="0" algn="l" defTabSz="44633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To change the color of a title bar: right click the text box, select format shape, edit the “Fill” and “Line” your desired specifications.</a:t>
            </a:r>
          </a:p>
        </p:txBody>
      </p:sp>
      <p:sp>
        <p:nvSpPr>
          <p:cNvPr id="27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812800" y="23622000"/>
            <a:ext cx="15849599" cy="1066800"/>
          </a:xfrm>
          <a:prstGeom prst="rect">
            <a:avLst/>
          </a:prstGeom>
          <a:solidFill>
            <a:srgbClr val="C4172F"/>
          </a:solidFill>
          <a:ln>
            <a:solidFill>
              <a:srgbClr val="C4172F"/>
            </a:solidFill>
          </a:ln>
        </p:spPr>
        <p:txBody>
          <a:bodyPr vert="horz" lIns="200282" tIns="100142" rIns="200282" bIns="100142"/>
          <a:lstStyle>
            <a:lvl1pPr marL="0" indent="0">
              <a:buNone/>
              <a:defRPr sz="5400" b="1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5400" dirty="0"/>
              <a:t>Methods</a:t>
            </a:r>
            <a:endParaRPr lang="en-US" dirty="0"/>
          </a:p>
        </p:txBody>
      </p:sp>
      <p:sp>
        <p:nvSpPr>
          <p:cNvPr id="28" name="Text Placeholder 23"/>
          <p:cNvSpPr>
            <a:spLocks noGrp="1"/>
          </p:cNvSpPr>
          <p:nvPr>
            <p:ph type="body" sz="quarter" idx="15" hasCustomPrompt="1"/>
          </p:nvPr>
        </p:nvSpPr>
        <p:spPr>
          <a:xfrm>
            <a:off x="812800" y="24993600"/>
            <a:ext cx="15849599" cy="7315200"/>
          </a:xfrm>
          <a:prstGeom prst="rect">
            <a:avLst/>
          </a:prstGeom>
        </p:spPr>
        <p:txBody>
          <a:bodyPr vert="horz" lIns="200282" tIns="100142" rIns="200282" bIns="100142"/>
          <a:lstStyle>
            <a:lvl1pPr marL="0" marR="0" indent="0" algn="l" defTabSz="44633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marL="0" marR="0" lvl="0" indent="0" algn="l" defTabSz="44633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Copy and paste title bars and text boxes to create additional sections.</a:t>
            </a:r>
          </a:p>
        </p:txBody>
      </p:sp>
      <p:sp>
        <p:nvSpPr>
          <p:cNvPr id="29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17678401" y="4267200"/>
            <a:ext cx="15849599" cy="1066800"/>
          </a:xfrm>
          <a:prstGeom prst="rect">
            <a:avLst/>
          </a:prstGeom>
          <a:solidFill>
            <a:srgbClr val="C4172F"/>
          </a:solidFill>
          <a:ln>
            <a:solidFill>
              <a:srgbClr val="C4172F"/>
            </a:solidFill>
          </a:ln>
        </p:spPr>
        <p:txBody>
          <a:bodyPr vert="horz" lIns="200282" tIns="100142" rIns="200282" bIns="100142"/>
          <a:lstStyle>
            <a:lvl1pPr marL="0" indent="0">
              <a:buNone/>
              <a:defRPr sz="5400" b="1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5400" dirty="0"/>
              <a:t>Results</a:t>
            </a:r>
            <a:endParaRPr lang="en-US" dirty="0"/>
          </a:p>
        </p:txBody>
      </p:sp>
      <p:sp>
        <p:nvSpPr>
          <p:cNvPr id="30" name="Text Placeholder 23"/>
          <p:cNvSpPr>
            <a:spLocks noGrp="1"/>
          </p:cNvSpPr>
          <p:nvPr>
            <p:ph type="body" sz="quarter" idx="17"/>
          </p:nvPr>
        </p:nvSpPr>
        <p:spPr>
          <a:xfrm>
            <a:off x="34544001" y="24993600"/>
            <a:ext cx="15849599" cy="7315200"/>
          </a:xfrm>
          <a:prstGeom prst="rect">
            <a:avLst/>
          </a:prstGeom>
        </p:spPr>
        <p:txBody>
          <a:bodyPr vert="horz" lIns="200282" tIns="100142" rIns="200282" bIns="100142"/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34544001" y="4267200"/>
            <a:ext cx="15849599" cy="1066800"/>
          </a:xfrm>
          <a:prstGeom prst="rect">
            <a:avLst/>
          </a:prstGeom>
          <a:solidFill>
            <a:srgbClr val="C4172F"/>
          </a:solidFill>
          <a:ln>
            <a:solidFill>
              <a:srgbClr val="C4172F"/>
            </a:solidFill>
          </a:ln>
        </p:spPr>
        <p:txBody>
          <a:bodyPr vert="horz" lIns="200282" tIns="100142" rIns="200282" bIns="100142"/>
          <a:lstStyle>
            <a:lvl1pPr marL="0" indent="0">
              <a:buNone/>
              <a:defRPr sz="5400" b="1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5400" dirty="0"/>
              <a:t>Conclusion</a:t>
            </a:r>
            <a:endParaRPr lang="en-US" dirty="0"/>
          </a:p>
        </p:txBody>
      </p:sp>
      <p:sp>
        <p:nvSpPr>
          <p:cNvPr id="32" name="Text Placeholder 23"/>
          <p:cNvSpPr>
            <a:spLocks noGrp="1"/>
          </p:cNvSpPr>
          <p:nvPr>
            <p:ph type="body" sz="quarter" idx="19"/>
          </p:nvPr>
        </p:nvSpPr>
        <p:spPr>
          <a:xfrm>
            <a:off x="34544001" y="5638800"/>
            <a:ext cx="15849599" cy="17678400"/>
          </a:xfrm>
          <a:prstGeom prst="rect">
            <a:avLst/>
          </a:prstGeom>
        </p:spPr>
        <p:txBody>
          <a:bodyPr vert="horz" lIns="200282" tIns="100142" rIns="200282" bIns="100142"/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21"/>
          <p:cNvSpPr>
            <a:spLocks noGrp="1"/>
          </p:cNvSpPr>
          <p:nvPr>
            <p:ph type="body" sz="quarter" idx="20" hasCustomPrompt="1"/>
          </p:nvPr>
        </p:nvSpPr>
        <p:spPr>
          <a:xfrm>
            <a:off x="34544001" y="23622000"/>
            <a:ext cx="15849599" cy="1066800"/>
          </a:xfrm>
          <a:prstGeom prst="rect">
            <a:avLst/>
          </a:prstGeom>
          <a:solidFill>
            <a:srgbClr val="C4172F"/>
          </a:solidFill>
          <a:ln>
            <a:solidFill>
              <a:srgbClr val="C4172F"/>
            </a:solidFill>
          </a:ln>
        </p:spPr>
        <p:txBody>
          <a:bodyPr vert="horz" lIns="200282" tIns="100142" rIns="200282" bIns="100142"/>
          <a:lstStyle>
            <a:lvl1pPr marL="0" indent="0">
              <a:buNone/>
              <a:defRPr sz="5400" b="1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5400" dirty="0"/>
              <a:t>References</a:t>
            </a:r>
            <a:endParaRPr lang="en-US" dirty="0"/>
          </a:p>
        </p:txBody>
      </p:sp>
      <p:sp>
        <p:nvSpPr>
          <p:cNvPr id="34" name="Text Placeholder 23"/>
          <p:cNvSpPr>
            <a:spLocks noGrp="1"/>
          </p:cNvSpPr>
          <p:nvPr>
            <p:ph type="body" sz="quarter" idx="21" hasCustomPrompt="1"/>
          </p:nvPr>
        </p:nvSpPr>
        <p:spPr>
          <a:xfrm>
            <a:off x="17678401" y="5638800"/>
            <a:ext cx="15849599" cy="26670000"/>
          </a:xfrm>
          <a:prstGeom prst="rect">
            <a:avLst/>
          </a:prstGeom>
        </p:spPr>
        <p:txBody>
          <a:bodyPr vert="horz" lIns="200282" tIns="100142" rIns="200282" bIns="100142"/>
          <a:lstStyle>
            <a:lvl1pPr marL="0" indent="0">
              <a:buNone/>
              <a:defRPr sz="3600" baseline="0"/>
            </a:lvl1pPr>
            <a:lvl2pPr marL="507660" indent="0">
              <a:buNone/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Remember to save all charts, graphs, and tables as 300DPI images prior to inserting them into your posters. Doing so will ensure the best results when printing your posters.</a:t>
            </a:r>
          </a:p>
        </p:txBody>
      </p:sp>
      <p:sp>
        <p:nvSpPr>
          <p:cNvPr id="36" name="Picture Placeholder 35"/>
          <p:cNvSpPr>
            <a:spLocks noGrp="1"/>
          </p:cNvSpPr>
          <p:nvPr>
            <p:ph type="pic" sz="quarter" idx="22" hasCustomPrompt="1"/>
          </p:nvPr>
        </p:nvSpPr>
        <p:spPr>
          <a:xfrm>
            <a:off x="1422401" y="914400"/>
            <a:ext cx="3657600" cy="2743200"/>
          </a:xfrm>
          <a:prstGeom prst="rect">
            <a:avLst/>
          </a:prstGeom>
          <a:solidFill>
            <a:schemeClr val="bg1"/>
          </a:solidFill>
        </p:spPr>
        <p:txBody>
          <a:bodyPr vert="horz" lIns="200282" tIns="100142" rIns="200282" bIns="100142"/>
          <a:lstStyle>
            <a:lvl1pPr marL="0" indent="0">
              <a:buNone/>
              <a:defRPr sz="26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37" name="Picture Placeholder 35"/>
          <p:cNvSpPr>
            <a:spLocks noGrp="1"/>
          </p:cNvSpPr>
          <p:nvPr>
            <p:ph type="pic" sz="quarter" idx="23" hasCustomPrompt="1"/>
          </p:nvPr>
        </p:nvSpPr>
        <p:spPr>
          <a:xfrm>
            <a:off x="46329601" y="914400"/>
            <a:ext cx="3657600" cy="2743200"/>
          </a:xfrm>
          <a:prstGeom prst="rect">
            <a:avLst/>
          </a:prstGeom>
          <a:solidFill>
            <a:schemeClr val="bg1"/>
          </a:solidFill>
        </p:spPr>
        <p:txBody>
          <a:bodyPr vert="horz" lIns="200282" tIns="100142" rIns="200282" bIns="100142"/>
          <a:lstStyle>
            <a:lvl1pPr marL="0" indent="0">
              <a:buNone/>
              <a:defRPr sz="26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39" name="Chart Placeholder 38"/>
          <p:cNvSpPr>
            <a:spLocks noGrp="1"/>
          </p:cNvSpPr>
          <p:nvPr>
            <p:ph type="chart" sz="quarter" idx="24"/>
          </p:nvPr>
        </p:nvSpPr>
        <p:spPr>
          <a:xfrm>
            <a:off x="18897603" y="16154400"/>
            <a:ext cx="13411200" cy="6705600"/>
          </a:xfrm>
          <a:prstGeom prst="rect">
            <a:avLst/>
          </a:prstGeom>
        </p:spPr>
        <p:txBody>
          <a:bodyPr vert="horz" lIns="200282" tIns="100142" rIns="200282" bIns="100142"/>
          <a:lstStyle>
            <a:lvl1pPr marL="0" indent="0">
              <a:buNone/>
              <a:defRPr sz="3600"/>
            </a:lvl1pPr>
          </a:lstStyle>
          <a:p>
            <a:endParaRPr lang="en-US" dirty="0"/>
          </a:p>
        </p:txBody>
      </p:sp>
      <p:sp>
        <p:nvSpPr>
          <p:cNvPr id="40" name="Chart Placeholder 38"/>
          <p:cNvSpPr>
            <a:spLocks noGrp="1"/>
          </p:cNvSpPr>
          <p:nvPr>
            <p:ph type="chart" sz="quarter" idx="25"/>
          </p:nvPr>
        </p:nvSpPr>
        <p:spPr>
          <a:xfrm>
            <a:off x="18897603" y="24536400"/>
            <a:ext cx="13411200" cy="6705600"/>
          </a:xfrm>
          <a:prstGeom prst="rect">
            <a:avLst/>
          </a:prstGeom>
        </p:spPr>
        <p:txBody>
          <a:bodyPr vert="horz" lIns="200282" tIns="100142" rIns="200282" bIns="100142"/>
          <a:lstStyle>
            <a:lvl1pPr marL="0" indent="0">
              <a:buNone/>
              <a:defRPr sz="3600"/>
            </a:lvl1pPr>
          </a:lstStyle>
          <a:p>
            <a:endParaRPr lang="en-US" dirty="0"/>
          </a:p>
        </p:txBody>
      </p:sp>
      <p:pic>
        <p:nvPicPr>
          <p:cNvPr id="3" name="Picture 2" descr="Logo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6002" y="32395887"/>
            <a:ext cx="3657600" cy="37621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F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4463301" rtl="0" eaLnBrk="1" latinLnBrk="0" hangingPunct="1">
        <a:spcBef>
          <a:spcPct val="0"/>
        </a:spcBef>
        <a:buNone/>
        <a:defRPr sz="21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73740" indent="-1673740" algn="l" defTabSz="4463301" rtl="0" eaLnBrk="1" latinLnBrk="0" hangingPunct="1">
        <a:spcBef>
          <a:spcPct val="20000"/>
        </a:spcBef>
        <a:buFont typeface="Arial" pitchFamily="34" charset="0"/>
        <a:buChar char="•"/>
        <a:defRPr sz="15600" kern="1200">
          <a:solidFill>
            <a:schemeClr val="tx1"/>
          </a:solidFill>
          <a:latin typeface="+mn-lt"/>
          <a:ea typeface="+mn-ea"/>
          <a:cs typeface="+mn-cs"/>
        </a:defRPr>
      </a:lvl1pPr>
      <a:lvl2pPr marL="3626433" indent="-1394782" algn="l" defTabSz="4463301" rtl="0" eaLnBrk="1" latinLnBrk="0" hangingPunct="1">
        <a:spcBef>
          <a:spcPct val="20000"/>
        </a:spcBef>
        <a:buFont typeface="Arial" pitchFamily="34" charset="0"/>
        <a:buChar char="–"/>
        <a:defRPr sz="13500" kern="1200">
          <a:solidFill>
            <a:schemeClr val="tx1"/>
          </a:solidFill>
          <a:latin typeface="+mn-lt"/>
          <a:ea typeface="+mn-ea"/>
          <a:cs typeface="+mn-cs"/>
        </a:defRPr>
      </a:lvl2pPr>
      <a:lvl3pPr marL="5579129" indent="-1115826" algn="l" defTabSz="4463301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810778" indent="-1115826" algn="l" defTabSz="4463301" rtl="0" eaLnBrk="1" latinLnBrk="0" hangingPunct="1">
        <a:spcBef>
          <a:spcPct val="20000"/>
        </a:spcBef>
        <a:buFont typeface="Arial" pitchFamily="34" charset="0"/>
        <a:buChar char="–"/>
        <a:defRPr sz="10000" kern="1200">
          <a:solidFill>
            <a:schemeClr val="tx1"/>
          </a:solidFill>
          <a:latin typeface="+mn-lt"/>
          <a:ea typeface="+mn-ea"/>
          <a:cs typeface="+mn-cs"/>
        </a:defRPr>
      </a:lvl4pPr>
      <a:lvl5pPr marL="10042430" indent="-1115826" algn="l" defTabSz="4463301" rtl="0" eaLnBrk="1" latinLnBrk="0" hangingPunct="1">
        <a:spcBef>
          <a:spcPct val="20000"/>
        </a:spcBef>
        <a:buFont typeface="Arial" pitchFamily="34" charset="0"/>
        <a:buChar char="»"/>
        <a:defRPr sz="10000" kern="1200">
          <a:solidFill>
            <a:schemeClr val="tx1"/>
          </a:solidFill>
          <a:latin typeface="+mn-lt"/>
          <a:ea typeface="+mn-ea"/>
          <a:cs typeface="+mn-cs"/>
        </a:defRPr>
      </a:lvl5pPr>
      <a:lvl6pPr marL="12274079" indent="-1115826" algn="l" defTabSz="4463301" rtl="0" eaLnBrk="1" latinLnBrk="0" hangingPunct="1">
        <a:spcBef>
          <a:spcPct val="20000"/>
        </a:spcBef>
        <a:buFont typeface="Arial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6pPr>
      <a:lvl7pPr marL="14505728" indent="-1115826" algn="l" defTabSz="4463301" rtl="0" eaLnBrk="1" latinLnBrk="0" hangingPunct="1">
        <a:spcBef>
          <a:spcPct val="20000"/>
        </a:spcBef>
        <a:buFont typeface="Arial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7pPr>
      <a:lvl8pPr marL="16737383" indent="-1115826" algn="l" defTabSz="4463301" rtl="0" eaLnBrk="1" latinLnBrk="0" hangingPunct="1">
        <a:spcBef>
          <a:spcPct val="20000"/>
        </a:spcBef>
        <a:buFont typeface="Arial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8pPr>
      <a:lvl9pPr marL="18969032" indent="-1115826" algn="l" defTabSz="4463301" rtl="0" eaLnBrk="1" latinLnBrk="0" hangingPunct="1">
        <a:spcBef>
          <a:spcPct val="20000"/>
        </a:spcBef>
        <a:buFont typeface="Arial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6330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1pPr>
      <a:lvl2pPr marL="2231649" algn="l" defTabSz="446330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2pPr>
      <a:lvl3pPr marL="4463301" algn="l" defTabSz="446330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3pPr>
      <a:lvl4pPr marL="6694953" algn="l" defTabSz="446330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4pPr>
      <a:lvl5pPr marL="8926604" algn="l" defTabSz="446330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5pPr>
      <a:lvl6pPr marL="11158253" algn="l" defTabSz="446330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6pPr>
      <a:lvl7pPr marL="13389905" algn="l" defTabSz="446330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7pPr>
      <a:lvl8pPr marL="15621554" algn="l" defTabSz="446330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8pPr>
      <a:lvl9pPr marL="17853209" algn="l" defTabSz="446330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" name="Table 10">
            <a:extLst>
              <a:ext uri="{FF2B5EF4-FFF2-40B4-BE49-F238E27FC236}">
                <a16:creationId xmlns:a16="http://schemas.microsoft.com/office/drawing/2014/main" id="{B4608802-7631-799D-4F6B-5BE05D93D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4704968"/>
              </p:ext>
            </p:extLst>
          </p:nvPr>
        </p:nvGraphicFramePr>
        <p:xfrm>
          <a:off x="20801429" y="4028444"/>
          <a:ext cx="30217929" cy="819556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217929">
                  <a:extLst>
                    <a:ext uri="{9D8B030D-6E8A-4147-A177-3AD203B41FA5}">
                      <a16:colId xmlns:a16="http://schemas.microsoft.com/office/drawing/2014/main" val="3490564441"/>
                    </a:ext>
                  </a:extLst>
                </a:gridCol>
              </a:tblGrid>
              <a:tr h="857091">
                <a:tc>
                  <a:txBody>
                    <a:bodyPr/>
                    <a:lstStyle/>
                    <a:p>
                      <a:pPr algn="ctr"/>
                      <a:r>
                        <a:rPr lang="en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The Impact of</a:t>
                      </a:r>
                      <a:r>
                        <a:rPr lang="zh-CN" altLang="en-US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Acting</a:t>
                      </a:r>
                      <a:r>
                        <a:rPr lang="en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 on </a:t>
                      </a:r>
                      <a:r>
                        <a:rPr lang="en-US" altLang="zh-CN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Episodic</a:t>
                      </a:r>
                      <a:r>
                        <a:rPr lang="zh-CN" altLang="en-US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 </a:t>
                      </a:r>
                      <a:r>
                        <a:rPr lang="en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Memory of Everyday Activities</a:t>
                      </a:r>
                      <a:r>
                        <a:rPr lang="zh-CN" altLang="en-US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  </a:t>
                      </a:r>
                      <a:endParaRPr lang="en-US" sz="5400" b="1" kern="1200" dirty="0">
                        <a:solidFill>
                          <a:schemeClr val="lt1"/>
                        </a:solidFill>
                        <a:latin typeface="Avenir Book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155590"/>
                  </a:ext>
                </a:extLst>
              </a:tr>
              <a:tr h="7281164">
                <a:tc>
                  <a:txBody>
                    <a:bodyPr/>
                    <a:lstStyle/>
                    <a:p>
                      <a:pPr marL="746125" indent="-457200">
                        <a:buFont typeface="Wingdings" panose="05000000000000000000" pitchFamily="2" charset="2"/>
                        <a:buChar char="§"/>
                      </a:pPr>
                      <a:endParaRPr lang="en-US" sz="3600" kern="1200" baseline="30000" dirty="0">
                        <a:solidFill>
                          <a:schemeClr val="dk1"/>
                        </a:solidFill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826290"/>
                  </a:ext>
                </a:extLst>
              </a:tr>
            </a:tbl>
          </a:graphicData>
        </a:graphic>
      </p:graphicFrame>
      <p:graphicFrame>
        <p:nvGraphicFramePr>
          <p:cNvPr id="245" name="Table 10">
            <a:extLst>
              <a:ext uri="{FF2B5EF4-FFF2-40B4-BE49-F238E27FC236}">
                <a16:creationId xmlns:a16="http://schemas.microsoft.com/office/drawing/2014/main" id="{5A6F7914-AC92-45F7-B503-A381FAA603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2215598"/>
              </p:ext>
            </p:extLst>
          </p:nvPr>
        </p:nvGraphicFramePr>
        <p:xfrm>
          <a:off x="20801428" y="29850833"/>
          <a:ext cx="17565755" cy="299136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565755">
                  <a:extLst>
                    <a:ext uri="{9D8B030D-6E8A-4147-A177-3AD203B41FA5}">
                      <a16:colId xmlns:a16="http://schemas.microsoft.com/office/drawing/2014/main" val="3490564441"/>
                    </a:ext>
                  </a:extLst>
                </a:gridCol>
              </a:tblGrid>
              <a:tr h="997122">
                <a:tc>
                  <a:txBody>
                    <a:bodyPr/>
                    <a:lstStyle/>
                    <a:p>
                      <a:pPr marL="0" algn="ctr" defTabSz="4463301" rtl="0" eaLnBrk="1" latinLnBrk="0" hangingPunct="1"/>
                      <a:r>
                        <a:rPr kumimoji="0" lang="en-US" sz="5400" b="1" u="none" strike="noStrike" kern="1200" cap="none" spc="0" normalizeH="0" baseline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Avenir Book"/>
                          <a:ea typeface="+mn-ea"/>
                          <a:cs typeface="+mn-cs"/>
                        </a:rPr>
                        <a:t>References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155590"/>
                  </a:ext>
                </a:extLst>
              </a:tr>
              <a:tr h="1994243">
                <a:tc>
                  <a:txBody>
                    <a:bodyPr/>
                    <a:lstStyle/>
                    <a:p>
                      <a:pPr marL="685800" indent="-342900" algn="l" defTabSz="4463301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826290"/>
                  </a:ext>
                </a:extLst>
              </a:tr>
            </a:tbl>
          </a:graphicData>
        </a:graphic>
      </p:graphicFrame>
      <p:graphicFrame>
        <p:nvGraphicFramePr>
          <p:cNvPr id="165" name="Table 10">
            <a:extLst>
              <a:ext uri="{FF2B5EF4-FFF2-40B4-BE49-F238E27FC236}">
                <a16:creationId xmlns:a16="http://schemas.microsoft.com/office/drawing/2014/main" id="{8534F961-8691-46C6-9EE2-5E4FAFF1A8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9618146"/>
              </p:ext>
            </p:extLst>
          </p:nvPr>
        </p:nvGraphicFramePr>
        <p:xfrm>
          <a:off x="20827460" y="25607398"/>
          <a:ext cx="30210498" cy="4297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210498">
                  <a:extLst>
                    <a:ext uri="{9D8B030D-6E8A-4147-A177-3AD203B41FA5}">
                      <a16:colId xmlns:a16="http://schemas.microsoft.com/office/drawing/2014/main" val="3490564441"/>
                    </a:ext>
                  </a:extLst>
                </a:gridCol>
              </a:tblGrid>
              <a:tr h="806878">
                <a:tc>
                  <a:txBody>
                    <a:bodyPr/>
                    <a:lstStyle/>
                    <a:p>
                      <a:pPr algn="ctr"/>
                      <a:r>
                        <a:rPr kumimoji="0" lang="en-US" sz="5400" b="1" u="none" strike="noStrike" kern="1200" cap="none" spc="0" normalizeH="0" baseline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Avenir Book"/>
                          <a:ea typeface="+mn-ea"/>
                          <a:cs typeface="+mn-cs"/>
                        </a:rPr>
                        <a:t>Conclusions &amp; Key Takeaways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155590"/>
                  </a:ext>
                </a:extLst>
              </a:tr>
              <a:tr h="2853155">
                <a:tc>
                  <a:txBody>
                    <a:bodyPr/>
                    <a:lstStyle/>
                    <a:p>
                      <a:pPr marL="876300" marR="0" indent="-587375" algn="l" defTabSz="446330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We replicated the enactment effect for action descriptions embedded in everyday activities. However, this effect did not generalize to the perception or recognition of everyday activities in </a:t>
                      </a:r>
                      <a:r>
                        <a:rPr lang="en-US" altLang="zh-CN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continuous</a:t>
                      </a:r>
                      <a:r>
                        <a:rPr lang="en-US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visual-audio format</a:t>
                      </a:r>
                      <a:r>
                        <a:rPr lang="en-US" altLang="zh-CN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.</a:t>
                      </a:r>
                      <a:r>
                        <a:rPr lang="zh-CN" altLang="en-US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</a:t>
                      </a:r>
                      <a:endParaRPr lang="en-US" sz="3600" b="1" kern="1200" dirty="0">
                        <a:solidFill>
                          <a:schemeClr val="tx1"/>
                        </a:solidFill>
                        <a:latin typeface="Avenir Book" panose="02000503020000020003" pitchFamily="2" charset="0"/>
                        <a:ea typeface="+mn-ea"/>
                        <a:cs typeface="Helvetica Neue"/>
                      </a:endParaRPr>
                    </a:p>
                    <a:p>
                      <a:pPr marL="876300" marR="0" indent="-587375" algn="l" defTabSz="446330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zh-CN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Consistent</a:t>
                      </a:r>
                      <a:r>
                        <a:rPr lang="zh-CN" altLang="en-US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</a:t>
                      </a:r>
                      <a:r>
                        <a:rPr lang="en-US" altLang="zh-CN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with</a:t>
                      </a:r>
                      <a:r>
                        <a:rPr lang="zh-CN" altLang="en-US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</a:t>
                      </a:r>
                      <a:r>
                        <a:rPr lang="en-US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embodied cognitio</a:t>
                      </a:r>
                      <a:r>
                        <a:rPr lang="en-US" altLang="zh-CN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n</a:t>
                      </a:r>
                      <a:r>
                        <a:rPr lang="en-US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, people simulate associated motor performance experiences while perceiving everyday activities in </a:t>
                      </a:r>
                      <a:r>
                        <a:rPr lang="en-US" altLang="zh-CN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continuous</a:t>
                      </a:r>
                      <a:r>
                        <a:rPr lang="zh-CN" altLang="en-US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</a:t>
                      </a:r>
                      <a:r>
                        <a:rPr lang="en-US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visual-audio format. </a:t>
                      </a:r>
                    </a:p>
                    <a:p>
                      <a:pPr marL="876300" marR="0" indent="-587375" algn="l" defTabSz="446330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This study calls for caution when extending findings from lab-based studies of various memory techniques to real-life situations, where people have many cues to boost their memories, potentially rendering some explicit lab-developed strategies less effective</a:t>
                      </a:r>
                      <a:r>
                        <a:rPr lang="en-US" altLang="zh-CN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.</a:t>
                      </a:r>
                      <a:r>
                        <a:rPr lang="zh-CN" altLang="en-US" sz="3600" b="1" kern="1200" dirty="0">
                          <a:solidFill>
                            <a:schemeClr val="tx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</a:t>
                      </a:r>
                      <a:endParaRPr lang="en-US" sz="3600" b="1" kern="1200" dirty="0">
                        <a:solidFill>
                          <a:schemeClr val="tx1"/>
                        </a:solidFill>
                        <a:latin typeface="Avenir Book" panose="02000503020000020003" pitchFamily="2" charset="0"/>
                        <a:ea typeface="+mn-ea"/>
                        <a:cs typeface="Helvetica Neue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2826290"/>
                  </a:ext>
                </a:extLst>
              </a:tr>
            </a:tbl>
          </a:graphicData>
        </a:graphic>
      </p:graphicFrame>
      <p:graphicFrame>
        <p:nvGraphicFramePr>
          <p:cNvPr id="173" name="Table 10">
            <a:extLst>
              <a:ext uri="{FF2B5EF4-FFF2-40B4-BE49-F238E27FC236}">
                <a16:creationId xmlns:a16="http://schemas.microsoft.com/office/drawing/2014/main" id="{885F5B8B-D7DD-4EA6-B807-4B646FA09D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178851"/>
              </p:ext>
            </p:extLst>
          </p:nvPr>
        </p:nvGraphicFramePr>
        <p:xfrm>
          <a:off x="633763" y="12999028"/>
          <a:ext cx="19855741" cy="1051066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855741">
                  <a:extLst>
                    <a:ext uri="{9D8B030D-6E8A-4147-A177-3AD203B41FA5}">
                      <a16:colId xmlns:a16="http://schemas.microsoft.com/office/drawing/2014/main" val="3490564441"/>
                    </a:ext>
                  </a:extLst>
                </a:gridCol>
              </a:tblGrid>
              <a:tr h="1174172">
                <a:tc>
                  <a:txBody>
                    <a:bodyPr/>
                    <a:lstStyle/>
                    <a:p>
                      <a:pPr marL="0" indent="0" algn="ctr" defTabSz="4463301" rtl="0" eaLnBrk="1" latinLnBrk="0" hangingPunct="1">
                        <a:lnSpc>
                          <a:spcPct val="100000"/>
                        </a:lnSpc>
                        <a:tabLst/>
                      </a:pPr>
                      <a:r>
                        <a:rPr lang="en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Enactment Effect for Action Embedded in Daily Activities</a:t>
                      </a:r>
                      <a:r>
                        <a:rPr lang="zh-CN" altLang="en-US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 </a:t>
                      </a:r>
                      <a:endParaRPr lang="en-US" sz="5400" b="1" kern="1200" dirty="0">
                        <a:solidFill>
                          <a:schemeClr val="lt1"/>
                        </a:solidFill>
                        <a:latin typeface="Avenir Book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155590"/>
                  </a:ext>
                </a:extLst>
              </a:tr>
              <a:tr h="9336493">
                <a:tc>
                  <a:txBody>
                    <a:bodyPr/>
                    <a:lstStyle/>
                    <a:p>
                      <a:pPr marL="746125" indent="-457200" algn="l" defTabSz="4463301" rtl="0" eaLnBrk="1" latinLnBrk="0" hangingPunct="1">
                        <a:lnSpc>
                          <a:spcPct val="100000"/>
                        </a:lnSpc>
                        <a:spcAft>
                          <a:spcPts val="5600"/>
                        </a:spcAft>
                        <a:buFont typeface="Wingdings" panose="05000000000000000000" pitchFamily="2" charset="2"/>
                        <a:buChar char="§"/>
                      </a:pPr>
                      <a:endParaRPr lang="en-US" sz="3600" dirty="0"/>
                    </a:p>
                    <a:p>
                      <a:pPr marL="746125" indent="-457200">
                        <a:lnSpc>
                          <a:spcPct val="100000"/>
                        </a:lnSpc>
                        <a:spcAft>
                          <a:spcPts val="5600"/>
                        </a:spcAft>
                        <a:buFont typeface="Wingdings" panose="05000000000000000000" pitchFamily="2" charset="2"/>
                        <a:buChar char="§"/>
                      </a:pPr>
                      <a:endParaRPr lang="en-US" sz="3600" dirty="0"/>
                    </a:p>
                    <a:p>
                      <a:pPr marL="746125" indent="-457200">
                        <a:lnSpc>
                          <a:spcPct val="100000"/>
                        </a:lnSpc>
                        <a:spcAft>
                          <a:spcPts val="5600"/>
                        </a:spcAft>
                        <a:buFont typeface="Wingdings" panose="05000000000000000000" pitchFamily="2" charset="2"/>
                        <a:buChar char="§"/>
                      </a:pPr>
                      <a:endParaRPr lang="en-US" sz="3600" dirty="0"/>
                    </a:p>
                    <a:p>
                      <a:pPr marL="746125" indent="-457200">
                        <a:lnSpc>
                          <a:spcPct val="100000"/>
                        </a:lnSpc>
                        <a:spcAft>
                          <a:spcPts val="5600"/>
                        </a:spcAft>
                        <a:buFont typeface="Wingdings" panose="05000000000000000000" pitchFamily="2" charset="2"/>
                        <a:buChar char="§"/>
                      </a:pPr>
                      <a:endParaRPr lang="en-US" sz="3600" dirty="0"/>
                    </a:p>
                    <a:p>
                      <a:pPr marL="746125" indent="-457200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endParaRPr lang="en-US" sz="3600" dirty="0"/>
                    </a:p>
                    <a:p>
                      <a:pPr marL="746125" indent="-457200">
                        <a:lnSpc>
                          <a:spcPct val="10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endParaRPr 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826290"/>
                  </a:ext>
                </a:extLst>
              </a:tr>
            </a:tbl>
          </a:graphicData>
        </a:graphic>
      </p:graphicFrame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961A7908-42B5-4FA9-984C-2C28048548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258869"/>
              </p:ext>
            </p:extLst>
          </p:nvPr>
        </p:nvGraphicFramePr>
        <p:xfrm>
          <a:off x="599976" y="4092385"/>
          <a:ext cx="19974024" cy="526187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974024">
                  <a:extLst>
                    <a:ext uri="{9D8B030D-6E8A-4147-A177-3AD203B41FA5}">
                      <a16:colId xmlns:a16="http://schemas.microsoft.com/office/drawing/2014/main" val="3490564441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marL="228600" indent="-228600" algn="ctr"/>
                      <a:r>
                        <a:rPr lang="en-US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Background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155590"/>
                  </a:ext>
                </a:extLst>
              </a:tr>
              <a:tr h="4347477">
                <a:tc>
                  <a:txBody>
                    <a:bodyPr/>
                    <a:lstStyle/>
                    <a:p>
                      <a:pPr marL="860425" indent="-571500">
                        <a:buFont typeface="Arial" panose="020B0604020202020204" pitchFamily="34" charset="0"/>
                        <a:buChar char="•"/>
                      </a:pPr>
                      <a:endParaRPr lang="en-US" sz="4000" kern="1200" baseline="30000" dirty="0">
                        <a:solidFill>
                          <a:schemeClr val="dk1"/>
                        </a:solidFill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826290"/>
                  </a:ext>
                </a:extLst>
              </a:tr>
            </a:tbl>
          </a:graphicData>
        </a:graphic>
      </p:graphicFrame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42728" y="520368"/>
            <a:ext cx="51011271" cy="1245926"/>
          </a:xfrm>
          <a:noFill/>
          <a:ln>
            <a:solidFill>
              <a:srgbClr val="DFDFDF"/>
            </a:solidFill>
          </a:ln>
        </p:spPr>
        <p:txBody>
          <a:bodyPr/>
          <a:lstStyle/>
          <a:p>
            <a:br>
              <a:rPr lang="en-US" sz="7600" dirty="0">
                <a:solidFill>
                  <a:srgbClr val="004B85"/>
                </a:solidFill>
                <a:latin typeface="Avenir Book" panose="02000503020000020003" pitchFamily="2" charset="0"/>
              </a:rPr>
            </a:br>
            <a:r>
              <a:rPr lang="en-US" sz="7600" dirty="0">
                <a:solidFill>
                  <a:srgbClr val="004B85"/>
                </a:solidFill>
                <a:latin typeface="Avenir Book" panose="02000503020000020003" pitchFamily="2" charset="0"/>
              </a:rPr>
              <a:t>Action Enhances Memory of Descriptions but Not Memory or Segmentation of Movies</a:t>
            </a:r>
            <a:br>
              <a:rPr lang="en-US" sz="7600" dirty="0">
                <a:solidFill>
                  <a:srgbClr val="004B85"/>
                </a:solidFill>
                <a:latin typeface="Avenir Book" panose="02000503020000020003" pitchFamily="2" charset="0"/>
              </a:rPr>
            </a:br>
            <a:r>
              <a:rPr lang="en-US" sz="7600" dirty="0">
                <a:solidFill>
                  <a:srgbClr val="004B85"/>
                </a:solidFill>
                <a:latin typeface="Avenir Book" panose="02000503020000020003" pitchFamily="2" charset="0"/>
              </a:rPr>
              <a:t> 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6558200" y="31901369"/>
            <a:ext cx="4267200" cy="940831"/>
          </a:xfrm>
          <a:prstGeom prst="rect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5" name="Rectangle 384"/>
          <p:cNvSpPr/>
          <p:nvPr/>
        </p:nvSpPr>
        <p:spPr>
          <a:xfrm>
            <a:off x="0" y="1912203"/>
            <a:ext cx="51206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4800" dirty="0">
                <a:solidFill>
                  <a:srgbClr val="B45D42"/>
                </a:solidFill>
                <a:latin typeface="Avenir Book" charset="0"/>
              </a:rPr>
              <a:t>Sophie (Xing) Su, Jerem</a:t>
            </a:r>
            <a:r>
              <a:rPr lang="en-US" altLang="zh-CN" sz="4800" dirty="0">
                <a:solidFill>
                  <a:srgbClr val="B45D42"/>
                </a:solidFill>
                <a:latin typeface="Avenir Book" charset="0"/>
              </a:rPr>
              <a:t>y</a:t>
            </a:r>
            <a:r>
              <a:rPr lang="zh-CN" altLang="en-US" sz="4800" dirty="0">
                <a:solidFill>
                  <a:srgbClr val="B45D42"/>
                </a:solidFill>
                <a:latin typeface="Avenir Book" charset="0"/>
              </a:rPr>
              <a:t> </a:t>
            </a:r>
            <a:r>
              <a:rPr lang="en-US" altLang="zh-CN" sz="4800" dirty="0">
                <a:solidFill>
                  <a:srgbClr val="B45D42"/>
                </a:solidFill>
                <a:latin typeface="Avenir Book" charset="0"/>
              </a:rPr>
              <a:t>R.</a:t>
            </a:r>
            <a:r>
              <a:rPr lang="zh-CN" altLang="en-US" sz="4800" dirty="0">
                <a:solidFill>
                  <a:srgbClr val="B45D42"/>
                </a:solidFill>
                <a:latin typeface="Avenir Book" charset="0"/>
              </a:rPr>
              <a:t> </a:t>
            </a:r>
            <a:r>
              <a:rPr lang="en-US" altLang="zh-CN" sz="4800" dirty="0">
                <a:solidFill>
                  <a:srgbClr val="B45D42"/>
                </a:solidFill>
                <a:latin typeface="Avenir Book" charset="0"/>
              </a:rPr>
              <a:t>Cohn, </a:t>
            </a:r>
            <a:r>
              <a:rPr lang="en-US" sz="4800" dirty="0">
                <a:solidFill>
                  <a:srgbClr val="B45D42"/>
                </a:solidFill>
                <a:latin typeface="Avenir Book" charset="0"/>
              </a:rPr>
              <a:t>Jeffrey M. Zacks</a:t>
            </a:r>
          </a:p>
        </p:txBody>
      </p:sp>
      <p:sp>
        <p:nvSpPr>
          <p:cNvPr id="386" name="Rectangle 385"/>
          <p:cNvSpPr/>
          <p:nvPr/>
        </p:nvSpPr>
        <p:spPr>
          <a:xfrm>
            <a:off x="42729" y="2949714"/>
            <a:ext cx="51206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4000" dirty="0">
                <a:solidFill>
                  <a:srgbClr val="B45D42"/>
                </a:solidFill>
                <a:latin typeface="Avenir Book" charset="0"/>
                <a:ea typeface="Avenir Book" charset="0"/>
                <a:cs typeface="Avenir Book" charset="0"/>
              </a:rPr>
              <a:t>Department of Psychological &amp; Brain Sciences, Washington University in St. Louis</a:t>
            </a:r>
            <a:endParaRPr lang="en-US" sz="4000" dirty="0">
              <a:solidFill>
                <a:srgbClr val="B45D42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3D94DBE-F4E4-45F3-BD72-1507FA99D8C3}"/>
              </a:ext>
            </a:extLst>
          </p:cNvPr>
          <p:cNvSpPr/>
          <p:nvPr/>
        </p:nvSpPr>
        <p:spPr>
          <a:xfrm>
            <a:off x="17145001" y="4770665"/>
            <a:ext cx="12725400" cy="1918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30234" indent="-730234">
              <a:spcAft>
                <a:spcPts val="5600"/>
              </a:spcAft>
              <a:buFont typeface="Arial"/>
              <a:buChar char="•"/>
            </a:pPr>
            <a:endParaRPr lang="en-US" sz="3600" dirty="0">
              <a:latin typeface="Helvetica Neue"/>
              <a:cs typeface="Helvetica Neue"/>
            </a:endParaRPr>
          </a:p>
          <a:p>
            <a:pPr marL="730234" indent="-730234">
              <a:spcAft>
                <a:spcPts val="5600"/>
              </a:spcAft>
              <a:buFont typeface="Arial"/>
              <a:buChar char="•"/>
            </a:pPr>
            <a:endParaRPr lang="en-US" sz="3600" dirty="0">
              <a:latin typeface="Helvetica Neue"/>
              <a:cs typeface="Helvetica Neue"/>
            </a:endParaRPr>
          </a:p>
        </p:txBody>
      </p:sp>
      <p:graphicFrame>
        <p:nvGraphicFramePr>
          <p:cNvPr id="250" name="Table 10">
            <a:extLst>
              <a:ext uri="{FF2B5EF4-FFF2-40B4-BE49-F238E27FC236}">
                <a16:creationId xmlns:a16="http://schemas.microsoft.com/office/drawing/2014/main" id="{B46F0BD8-7D80-4D60-B372-89D0EBCD9B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780750"/>
              </p:ext>
            </p:extLst>
          </p:nvPr>
        </p:nvGraphicFramePr>
        <p:xfrm>
          <a:off x="38434309" y="29869691"/>
          <a:ext cx="12704054" cy="301653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704054">
                  <a:extLst>
                    <a:ext uri="{9D8B030D-6E8A-4147-A177-3AD203B41FA5}">
                      <a16:colId xmlns:a16="http://schemas.microsoft.com/office/drawing/2014/main" val="3490564441"/>
                    </a:ext>
                  </a:extLst>
                </a:gridCol>
              </a:tblGrid>
              <a:tr h="983652">
                <a:tc>
                  <a:txBody>
                    <a:bodyPr/>
                    <a:lstStyle/>
                    <a:p>
                      <a:pPr marL="0" algn="ctr" defTabSz="4463301" rtl="0" eaLnBrk="1" latinLnBrk="0" hangingPunct="1"/>
                      <a:r>
                        <a:rPr kumimoji="0" lang="en-US" sz="5400" b="1" u="none" strike="noStrike" kern="1200" cap="none" spc="0" normalizeH="0" baseline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Avenir Book"/>
                          <a:ea typeface="+mn-ea"/>
                          <a:cs typeface="+mn-cs"/>
                        </a:rPr>
                        <a:t>Acknowledgements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155590"/>
                  </a:ext>
                </a:extLst>
              </a:tr>
              <a:tr h="2032882">
                <a:tc>
                  <a:txBody>
                    <a:bodyPr/>
                    <a:lstStyle/>
                    <a:p>
                      <a:pPr marL="346075" marR="0" lvl="0" indent="0" algn="l" defTabSz="446330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Avenir Book" panose="02000503020000020003" pitchFamily="2" charset="0"/>
                          <a:cs typeface="Helvetica Neue"/>
                        </a:rPr>
                        <a:t>We thank</a:t>
                      </a:r>
                      <a:r>
                        <a:rPr lang="zh-CN" altLang="en-US" sz="3200" dirty="0">
                          <a:latin typeface="Avenir Book" panose="02000503020000020003" pitchFamily="2" charset="0"/>
                          <a:cs typeface="Helvetica Neue"/>
                        </a:rPr>
                        <a:t> </a:t>
                      </a:r>
                      <a:r>
                        <a:rPr lang="en-US" altLang="zh-CN" sz="3200" dirty="0">
                          <a:latin typeface="Avenir Book" panose="02000503020000020003" pitchFamily="2" charset="0"/>
                          <a:cs typeface="Helvetica Neue"/>
                        </a:rPr>
                        <a:t>the</a:t>
                      </a:r>
                      <a:r>
                        <a:rPr lang="zh-CN" altLang="en-US" sz="3200" dirty="0">
                          <a:latin typeface="Avenir Book" panose="02000503020000020003" pitchFamily="2" charset="0"/>
                          <a:cs typeface="Helvetica Neue"/>
                        </a:rPr>
                        <a:t> </a:t>
                      </a:r>
                      <a:r>
                        <a:rPr lang="en-US" altLang="zh-CN" sz="3200" dirty="0">
                          <a:latin typeface="Avenir Book" panose="02000503020000020003" pitchFamily="2" charset="0"/>
                          <a:cs typeface="Helvetica Neue"/>
                        </a:rPr>
                        <a:t>Dynamic</a:t>
                      </a:r>
                      <a:r>
                        <a:rPr lang="zh-CN" altLang="en-US" sz="3200" dirty="0">
                          <a:latin typeface="Avenir Book" panose="02000503020000020003" pitchFamily="2" charset="0"/>
                          <a:cs typeface="Helvetica Neue"/>
                        </a:rPr>
                        <a:t> </a:t>
                      </a:r>
                      <a:r>
                        <a:rPr lang="en-US" altLang="zh-CN" sz="3200" dirty="0">
                          <a:latin typeface="Avenir Book" panose="02000503020000020003" pitchFamily="2" charset="0"/>
                          <a:cs typeface="Helvetica Neue"/>
                        </a:rPr>
                        <a:t>Cognition</a:t>
                      </a:r>
                      <a:r>
                        <a:rPr lang="zh-CN" altLang="en-US" sz="3200" dirty="0">
                          <a:latin typeface="Avenir Book" panose="02000503020000020003" pitchFamily="2" charset="0"/>
                          <a:cs typeface="Helvetica Neue"/>
                        </a:rPr>
                        <a:t> </a:t>
                      </a:r>
                      <a:r>
                        <a:rPr lang="en-US" altLang="zh-CN" sz="3200" dirty="0">
                          <a:latin typeface="Avenir Book" panose="02000503020000020003" pitchFamily="2" charset="0"/>
                          <a:cs typeface="Helvetica Neue"/>
                        </a:rPr>
                        <a:t>Lab</a:t>
                      </a:r>
                      <a:r>
                        <a:rPr lang="en-US" sz="3200" dirty="0">
                          <a:latin typeface="Avenir Book" panose="02000503020000020003" pitchFamily="2" charset="0"/>
                          <a:cs typeface="Helvetica Neue"/>
                        </a:rPr>
                        <a:t> for their support and helpful </a:t>
                      </a:r>
                      <a:r>
                        <a:rPr lang="en-US" altLang="zh-CN" sz="3200" dirty="0">
                          <a:latin typeface="Avenir Book" panose="02000503020000020003" pitchFamily="2" charset="0"/>
                          <a:cs typeface="Helvetica Neue"/>
                        </a:rPr>
                        <a:t>discussion.</a:t>
                      </a:r>
                      <a:r>
                        <a:rPr lang="zh-CN" altLang="en-US" sz="3200" dirty="0">
                          <a:latin typeface="Avenir Book" panose="02000503020000020003" pitchFamily="2" charset="0"/>
                          <a:cs typeface="Helvetica Neue"/>
                        </a:rPr>
                        <a:t> </a:t>
                      </a:r>
                      <a:r>
                        <a:rPr lang="en-US" altLang="zh-CN" sz="3200" dirty="0">
                          <a:latin typeface="Avenir Book" panose="02000503020000020003" pitchFamily="2" charset="0"/>
                          <a:cs typeface="Helvetica Neue"/>
                        </a:rPr>
                        <a:t>We</a:t>
                      </a:r>
                      <a:r>
                        <a:rPr lang="zh-CN" altLang="en-US" sz="3200" dirty="0">
                          <a:latin typeface="Avenir Book" panose="02000503020000020003" pitchFamily="2" charset="0"/>
                          <a:cs typeface="Helvetica Neue"/>
                        </a:rPr>
                        <a:t> </a:t>
                      </a:r>
                      <a:r>
                        <a:rPr lang="en-US" altLang="zh-CN" sz="3200" dirty="0">
                          <a:latin typeface="Avenir Book" panose="02000503020000020003" pitchFamily="2" charset="0"/>
                          <a:cs typeface="Helvetica Neue"/>
                        </a:rPr>
                        <a:t>thank</a:t>
                      </a:r>
                      <a:r>
                        <a:rPr lang="zh-CN" altLang="en-US" sz="3200" dirty="0">
                          <a:latin typeface="Avenir Book" panose="02000503020000020003" pitchFamily="2" charset="0"/>
                          <a:cs typeface="Helvetica Neue"/>
                        </a:rPr>
                        <a:t> </a:t>
                      </a:r>
                      <a:r>
                        <a:rPr lang="en-US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Ashwin Srinivasan</a:t>
                      </a:r>
                      <a:r>
                        <a:rPr lang="zh-CN" altLang="en-US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</a:t>
                      </a:r>
                      <a:r>
                        <a:rPr lang="en-US" altLang="zh-CN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and</a:t>
                      </a:r>
                      <a:r>
                        <a:rPr lang="zh-CN" altLang="en-US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</a:t>
                      </a:r>
                      <a:r>
                        <a:rPr lang="en-US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Vi Nguyen</a:t>
                      </a:r>
                      <a:r>
                        <a:rPr lang="zh-CN" altLang="en-US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</a:t>
                      </a:r>
                      <a:r>
                        <a:rPr lang="en-US" altLang="zh-CN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for</a:t>
                      </a:r>
                      <a:r>
                        <a:rPr lang="zh-CN" altLang="en-US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</a:t>
                      </a:r>
                      <a:r>
                        <a:rPr lang="en-US" altLang="zh-CN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data</a:t>
                      </a:r>
                      <a:r>
                        <a:rPr lang="zh-CN" altLang="en-US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</a:t>
                      </a:r>
                      <a:r>
                        <a:rPr lang="en-US" altLang="zh-CN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collection.</a:t>
                      </a:r>
                      <a:r>
                        <a:rPr lang="zh-CN" altLang="en-US" sz="3200" kern="1200" dirty="0">
                          <a:solidFill>
                            <a:schemeClr val="dk1"/>
                          </a:solidFill>
                          <a:latin typeface="Avenir Book" panose="02000503020000020003" pitchFamily="2" charset="0"/>
                          <a:ea typeface="+mn-ea"/>
                          <a:cs typeface="Helvetica Neue"/>
                        </a:rPr>
                        <a:t> </a:t>
                      </a:r>
                      <a:endParaRPr lang="en-US" sz="3200" kern="1200" dirty="0">
                        <a:solidFill>
                          <a:schemeClr val="dk1"/>
                        </a:solidFill>
                        <a:latin typeface="Avenir Book" panose="02000503020000020003" pitchFamily="2" charset="0"/>
                        <a:ea typeface="+mn-ea"/>
                        <a:cs typeface="Helvetica Neue"/>
                      </a:endParaRPr>
                    </a:p>
                    <a:p>
                      <a:pPr marL="346075" marR="0" lvl="0" indent="0" algn="l" defTabSz="446330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200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826290"/>
                  </a:ext>
                </a:extLst>
              </a:tr>
            </a:tbl>
          </a:graphicData>
        </a:graphic>
      </p:graphicFrame>
      <p:graphicFrame>
        <p:nvGraphicFramePr>
          <p:cNvPr id="144" name="Table 10">
            <a:extLst>
              <a:ext uri="{FF2B5EF4-FFF2-40B4-BE49-F238E27FC236}">
                <a16:creationId xmlns:a16="http://schemas.microsoft.com/office/drawing/2014/main" id="{4A51E765-9086-384C-9553-2E04BECDC0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4638095"/>
              </p:ext>
            </p:extLst>
          </p:nvPr>
        </p:nvGraphicFramePr>
        <p:xfrm>
          <a:off x="20808860" y="12224008"/>
          <a:ext cx="30210499" cy="1338339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210499">
                  <a:extLst>
                    <a:ext uri="{9D8B030D-6E8A-4147-A177-3AD203B41FA5}">
                      <a16:colId xmlns:a16="http://schemas.microsoft.com/office/drawing/2014/main" val="3490564441"/>
                    </a:ext>
                  </a:extLst>
                </a:gridCol>
              </a:tblGrid>
              <a:tr h="1117959">
                <a:tc>
                  <a:txBody>
                    <a:bodyPr/>
                    <a:lstStyle/>
                    <a:p>
                      <a:pPr algn="ctr"/>
                      <a:r>
                        <a:rPr lang="en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The Impact of Acting on Event Segmentation of Everyday Activities</a:t>
                      </a:r>
                      <a:r>
                        <a:rPr lang="zh-CN" altLang="en-US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 </a:t>
                      </a:r>
                      <a:endParaRPr lang="en-US" sz="5400" b="1" kern="1200" dirty="0">
                        <a:solidFill>
                          <a:schemeClr val="lt1"/>
                        </a:solidFill>
                        <a:latin typeface="Avenir Book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155590"/>
                  </a:ext>
                </a:extLst>
              </a:tr>
              <a:tr h="12265431">
                <a:tc>
                  <a:txBody>
                    <a:bodyPr/>
                    <a:lstStyle/>
                    <a:p>
                      <a:pPr marL="876300" marR="0" lvl="0" indent="-457200" algn="l" defTabSz="446330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3200" kern="1200" dirty="0">
                        <a:solidFill>
                          <a:schemeClr val="dk1"/>
                        </a:solidFill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826290"/>
                  </a:ext>
                </a:extLst>
              </a:tr>
            </a:tbl>
          </a:graphicData>
        </a:graphic>
      </p:graphicFrame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4135AC0D-6719-4611-9FB3-E651579BF1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r="2741" b="5945"/>
          <a:stretch/>
        </p:blipFill>
        <p:spPr>
          <a:xfrm>
            <a:off x="44757170" y="790404"/>
            <a:ext cx="5974527" cy="3157573"/>
          </a:xfrm>
          <a:prstGeom prst="rect">
            <a:avLst/>
          </a:prstGeom>
        </p:spPr>
      </p:pic>
      <p:sp>
        <p:nvSpPr>
          <p:cNvPr id="28" name="AutoShape 2">
            <a:extLst>
              <a:ext uri="{FF2B5EF4-FFF2-40B4-BE49-F238E27FC236}">
                <a16:creationId xmlns:a16="http://schemas.microsoft.com/office/drawing/2014/main" id="{00031116-4064-4894-8D49-9F6E737425A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5450800" y="16306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4">
            <a:extLst>
              <a:ext uri="{FF2B5EF4-FFF2-40B4-BE49-F238E27FC236}">
                <a16:creationId xmlns:a16="http://schemas.microsoft.com/office/drawing/2014/main" id="{7003FDD6-3085-23D5-0A28-66F70A59E18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5603200" y="16459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62" name="Table 10">
            <a:extLst>
              <a:ext uri="{FF2B5EF4-FFF2-40B4-BE49-F238E27FC236}">
                <a16:creationId xmlns:a16="http://schemas.microsoft.com/office/drawing/2014/main" id="{39169866-65A5-C858-A979-DDFFBB1C50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62731"/>
              </p:ext>
            </p:extLst>
          </p:nvPr>
        </p:nvGraphicFramePr>
        <p:xfrm>
          <a:off x="601042" y="9288025"/>
          <a:ext cx="19941439" cy="373550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941439">
                  <a:extLst>
                    <a:ext uri="{9D8B030D-6E8A-4147-A177-3AD203B41FA5}">
                      <a16:colId xmlns:a16="http://schemas.microsoft.com/office/drawing/2014/main" val="3490564441"/>
                    </a:ext>
                  </a:extLst>
                </a:gridCol>
              </a:tblGrid>
              <a:tr h="1202343">
                <a:tc>
                  <a:txBody>
                    <a:bodyPr/>
                    <a:lstStyle/>
                    <a:p>
                      <a:pPr algn="ctr"/>
                      <a:r>
                        <a:rPr lang="en-US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Hypotheses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155590"/>
                  </a:ext>
                </a:extLst>
              </a:tr>
              <a:tr h="2533162">
                <a:tc>
                  <a:txBody>
                    <a:bodyPr/>
                    <a:lstStyle/>
                    <a:p>
                      <a:pPr marL="746125" indent="-457200">
                        <a:buFont typeface="Wingdings" panose="05000000000000000000" pitchFamily="2" charset="2"/>
                        <a:buChar char="§"/>
                      </a:pPr>
                      <a:endParaRPr lang="en-US" sz="5500" b="0" kern="1200" baseline="30000" dirty="0">
                        <a:solidFill>
                          <a:schemeClr val="dk1"/>
                        </a:solidFill>
                        <a:latin typeface="Avenir Book" panose="02000503020000020003" pitchFamily="2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826290"/>
                  </a:ext>
                </a:extLst>
              </a:tr>
            </a:tbl>
          </a:graphicData>
        </a:graphic>
      </p:graphicFrame>
      <p:sp>
        <p:nvSpPr>
          <p:cNvPr id="122" name="TextBox 121">
            <a:extLst>
              <a:ext uri="{FF2B5EF4-FFF2-40B4-BE49-F238E27FC236}">
                <a16:creationId xmlns:a16="http://schemas.microsoft.com/office/drawing/2014/main" id="{0933EFBB-14B0-8F8F-9D25-4BDCCA54D558}"/>
              </a:ext>
            </a:extLst>
          </p:cNvPr>
          <p:cNvSpPr txBox="1"/>
          <p:nvPr/>
        </p:nvSpPr>
        <p:spPr>
          <a:xfrm>
            <a:off x="20879332" y="30504166"/>
            <a:ext cx="170194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sz="2400" dirty="0">
              <a:latin typeface="Avenir Book" panose="02000503020000020003" pitchFamily="2" charset="0"/>
            </a:endParaRPr>
          </a:p>
          <a:p>
            <a:pPr marL="342900" indent="-342900">
              <a:buAutoNum type="arabicPeriod"/>
            </a:pPr>
            <a:r>
              <a:rPr lang="en-US" sz="2400" dirty="0" err="1">
                <a:latin typeface="Avenir Book" panose="02000503020000020003" pitchFamily="2" charset="0"/>
              </a:rPr>
              <a:t>Barsalou</a:t>
            </a:r>
            <a:r>
              <a:rPr lang="en-US" sz="2400" dirty="0">
                <a:latin typeface="Avenir Book" panose="02000503020000020003" pitchFamily="2" charset="0"/>
              </a:rPr>
              <a:t>, L. W. (2008). Grounded cognition. Annu. Rev. Psychol., 59(1), 617-645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Avenir Book" panose="02000503020000020003" pitchFamily="2" charset="0"/>
              </a:rPr>
              <a:t>Roberts, B. R., MacLeod, C. M., &amp; Fernandes, M. A. (2022). The enactment effect: A systematic review and meta-analysis of behavioral, neuroimaging, and patient studies. Psychological bulletin, 148(5-6), 397.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Avenir Book" panose="02000503020000020003" pitchFamily="2" charset="0"/>
              </a:rPr>
              <a:t>Bailey, H. R., </a:t>
            </a:r>
            <a:r>
              <a:rPr lang="en-US" sz="2400" dirty="0" err="1">
                <a:latin typeface="Avenir Book" panose="02000503020000020003" pitchFamily="2" charset="0"/>
              </a:rPr>
              <a:t>Kurby</a:t>
            </a:r>
            <a:r>
              <a:rPr lang="en-US" sz="2400" dirty="0">
                <a:latin typeface="Avenir Book" panose="02000503020000020003" pitchFamily="2" charset="0"/>
              </a:rPr>
              <a:t>, C. A., Giovannetti, T., &amp; Zacks, J. M. (2013). Action perception predicts action performance. </a:t>
            </a:r>
            <a:r>
              <a:rPr lang="en-US" sz="2400" dirty="0" err="1">
                <a:latin typeface="Avenir Book" panose="02000503020000020003" pitchFamily="2" charset="0"/>
              </a:rPr>
              <a:t>Neuropsychologia</a:t>
            </a:r>
            <a:r>
              <a:rPr lang="en-US" sz="2400" dirty="0">
                <a:latin typeface="Avenir Book" panose="02000503020000020003" pitchFamily="2" charset="0"/>
              </a:rPr>
              <a:t>, 51(11), 2294-2304.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9AD023E-DB30-A91D-C9F2-E8D16D0FA523}"/>
              </a:ext>
            </a:extLst>
          </p:cNvPr>
          <p:cNvSpPr txBox="1"/>
          <p:nvPr/>
        </p:nvSpPr>
        <p:spPr>
          <a:xfrm>
            <a:off x="646361" y="5069708"/>
            <a:ext cx="1997402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venir Book" panose="02000503020000020003" pitchFamily="2" charset="0"/>
              </a:rPr>
              <a:t>Embodied cognition theory: Shared neural mechanisms for acting, perceiving, and remembering actions</a:t>
            </a:r>
            <a:r>
              <a:rPr lang="en-US" altLang="zh-CN" sz="3000" baseline="30000" dirty="0">
                <a:latin typeface="Avenir Book" panose="02000503020000020003" pitchFamily="2" charset="0"/>
              </a:rPr>
              <a:t>1</a:t>
            </a:r>
            <a:r>
              <a:rPr lang="en-US" altLang="zh-CN" sz="3000" dirty="0">
                <a:latin typeface="Avenir Book" panose="02000503020000020003" pitchFamily="2" charset="0"/>
              </a:rPr>
              <a:t>.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endParaRPr lang="en-US" sz="3000" dirty="0">
              <a:latin typeface="Avenir Book" panose="02000503020000020003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venir Book" panose="02000503020000020003" pitchFamily="2" charset="0"/>
              </a:rPr>
              <a:t>Enactment effect: Performing actions enhances memory for their descriptions</a:t>
            </a:r>
            <a:r>
              <a:rPr lang="en-US" altLang="zh-CN" sz="3000" baseline="30000" dirty="0">
                <a:latin typeface="Avenir Book" panose="02000503020000020003" pitchFamily="2" charset="0"/>
              </a:rPr>
              <a:t>2</a:t>
            </a:r>
            <a:r>
              <a:rPr lang="en-US" sz="3000" dirty="0">
                <a:latin typeface="Avenir Book" panose="02000503020000020003" pitchFamily="2" charset="0"/>
              </a:rPr>
              <a:t>.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endParaRPr lang="en-US" altLang="zh-CN" sz="3000" dirty="0">
              <a:latin typeface="Avenir Book" panose="02000503020000020003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venir Book" panose="02000503020000020003" pitchFamily="2" charset="0"/>
              </a:rPr>
              <a:t>In perception, previous studies have shown a positive correlation between action performance and perceiving structures in everyday activities, as measured by event segmentation task</a:t>
            </a:r>
            <a:r>
              <a:rPr lang="en-US" altLang="zh-CN" sz="3000" baseline="30000" dirty="0">
                <a:latin typeface="Avenir Book" panose="02000503020000020003" pitchFamily="2" charset="0"/>
              </a:rPr>
              <a:t>3</a:t>
            </a:r>
            <a:r>
              <a:rPr lang="en-US" sz="3000" dirty="0">
                <a:latin typeface="Avenir Book" panose="02000503020000020003" pitchFamily="2" charset="0"/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000" dirty="0">
                <a:latin typeface="Avenir Book" panose="02000503020000020003" pitchFamily="2" charset="0"/>
              </a:rPr>
              <a:t>Yet,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embodied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cognition </a:t>
            </a:r>
            <a:r>
              <a:rPr lang="en-US" sz="3000" dirty="0">
                <a:latin typeface="Avenir Book" panose="02000503020000020003" pitchFamily="2" charset="0"/>
              </a:rPr>
              <a:t>suggests detailed action simulation might negate physical performance effects on memory and perception.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venir Book" panose="02000503020000020003" pitchFamily="2" charset="0"/>
              </a:rPr>
              <a:t>We conducted four studies testing embodied cognition's claims about action's influence on perception and memory of everyday activities.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60D1387-DBEA-0392-3E52-3E0B1CEF9467}"/>
              </a:ext>
            </a:extLst>
          </p:cNvPr>
          <p:cNvSpPr txBox="1"/>
          <p:nvPr/>
        </p:nvSpPr>
        <p:spPr>
          <a:xfrm>
            <a:off x="715989" y="10875918"/>
            <a:ext cx="195273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>
                <a:latin typeface="Avenir Book" panose="02000503020000020003" pitchFamily="2" charset="0"/>
              </a:rPr>
              <a:t>Extending the enactment effect to everyday activities, action performance will enhance both memory and structural perception</a:t>
            </a:r>
            <a:r>
              <a:rPr lang="en-US" altLang="zh-CN" sz="3000" b="1" dirty="0">
                <a:latin typeface="Avenir Book" panose="02000503020000020003" pitchFamily="2" charset="0"/>
              </a:rPr>
              <a:t>.</a:t>
            </a:r>
            <a:r>
              <a:rPr lang="zh-CN" altLang="en-US" sz="3000" b="1" dirty="0">
                <a:latin typeface="Avenir Book" panose="02000503020000020003" pitchFamily="2" charset="0"/>
              </a:rPr>
              <a:t> </a:t>
            </a:r>
            <a:endParaRPr lang="en-US" sz="3000" b="1" dirty="0">
              <a:latin typeface="Avenir Book" panose="02000503020000020003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>
                <a:latin typeface="Avenir Book" panose="02000503020000020003" pitchFamily="2" charset="0"/>
              </a:rPr>
              <a:t>Action Simulation Account: Visual-spatial cues may activate motor representations regardless of actual performance, negating prior action effects.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33321625" y="32170285"/>
            <a:ext cx="22402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B45D42"/>
                </a:solidFill>
                <a:latin typeface="Helvetica Neue"/>
                <a:cs typeface="Helvetica Neue"/>
              </a:rPr>
              <a:t>Email: </a:t>
            </a:r>
            <a:r>
              <a:rPr lang="en-US" sz="3000" b="1" dirty="0" err="1">
                <a:solidFill>
                  <a:srgbClr val="B45D42"/>
                </a:solidFill>
                <a:latin typeface="Helvetica Neue"/>
                <a:cs typeface="Helvetica Neue"/>
              </a:rPr>
              <a:t>s.sophie@wustl.edu</a:t>
            </a:r>
            <a:r>
              <a:rPr lang="en-US" sz="3000" b="1" dirty="0">
                <a:solidFill>
                  <a:srgbClr val="B45D42"/>
                </a:solidFill>
                <a:latin typeface="Helvetica Neue"/>
                <a:cs typeface="Helvetica Neue"/>
              </a:rPr>
              <a:t>  |  Tweet at me: @</a:t>
            </a:r>
            <a:r>
              <a:rPr lang="en-US" sz="3000" b="1" dirty="0" err="1">
                <a:solidFill>
                  <a:srgbClr val="B45D42"/>
                </a:solidFill>
                <a:latin typeface="Helvetica Neue"/>
                <a:cs typeface="Helvetica Neue"/>
              </a:rPr>
              <a:t>sophiejoesu</a:t>
            </a:r>
            <a:endParaRPr lang="en-US" sz="3000" b="1" dirty="0">
              <a:solidFill>
                <a:srgbClr val="B45D42"/>
              </a:solidFill>
              <a:latin typeface="Helvetica Neue"/>
              <a:cs typeface="Helvetica Neue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45FFCE-4580-1399-63D3-1CD1B6E5CCDE}"/>
              </a:ext>
            </a:extLst>
          </p:cNvPr>
          <p:cNvSpPr/>
          <p:nvPr/>
        </p:nvSpPr>
        <p:spPr>
          <a:xfrm>
            <a:off x="795127" y="17940806"/>
            <a:ext cx="2754253" cy="14181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Act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out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endParaRPr lang="en-US" altLang="zh-CN" sz="3000" dirty="0">
              <a:latin typeface="Avenir Book" panose="02000503020000020003" pitchFamily="2" charset="0"/>
            </a:endParaRP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Breakfast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Descriptions</a:t>
            </a:r>
          </a:p>
        </p:txBody>
      </p:sp>
      <p:graphicFrame>
        <p:nvGraphicFramePr>
          <p:cNvPr id="13" name="Table 10">
            <a:extLst>
              <a:ext uri="{FF2B5EF4-FFF2-40B4-BE49-F238E27FC236}">
                <a16:creationId xmlns:a16="http://schemas.microsoft.com/office/drawing/2014/main" id="{3FA1625C-6894-6D96-D657-3990E540BF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7153249"/>
              </p:ext>
            </p:extLst>
          </p:nvPr>
        </p:nvGraphicFramePr>
        <p:xfrm>
          <a:off x="633763" y="23496602"/>
          <a:ext cx="19854704" cy="937565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854704">
                  <a:extLst>
                    <a:ext uri="{9D8B030D-6E8A-4147-A177-3AD203B41FA5}">
                      <a16:colId xmlns:a16="http://schemas.microsoft.com/office/drawing/2014/main" val="3490564441"/>
                    </a:ext>
                  </a:extLst>
                </a:gridCol>
              </a:tblGrid>
              <a:tr h="1709623">
                <a:tc>
                  <a:txBody>
                    <a:bodyPr/>
                    <a:lstStyle/>
                    <a:p>
                      <a:pPr algn="ctr"/>
                      <a:r>
                        <a:rPr lang="en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No Enactment Effect for </a:t>
                      </a:r>
                      <a:r>
                        <a:rPr lang="en-US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Recognition</a:t>
                      </a:r>
                      <a:r>
                        <a:rPr lang="en-US" altLang="zh-CN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 Memory</a:t>
                      </a:r>
                      <a:r>
                        <a:rPr lang="zh-CN" altLang="en-US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 </a:t>
                      </a:r>
                      <a:r>
                        <a:rPr lang="en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of </a:t>
                      </a:r>
                      <a:r>
                        <a:rPr lang="en-US" altLang="zh-CN" sz="5400" b="1" kern="1200" dirty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+mn-cs"/>
                        </a:rPr>
                        <a:t>Movies</a:t>
                      </a:r>
                      <a:endParaRPr lang="en-US" sz="5400" b="1" kern="1200" dirty="0">
                        <a:solidFill>
                          <a:schemeClr val="lt1"/>
                        </a:solidFill>
                        <a:latin typeface="Avenir Book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155590"/>
                  </a:ext>
                </a:extLst>
              </a:tr>
              <a:tr h="7666034">
                <a:tc>
                  <a:txBody>
                    <a:bodyPr/>
                    <a:lstStyle/>
                    <a:p>
                      <a:pPr marL="0" marR="0" lvl="0" indent="0" algn="l" defTabSz="446330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  <a:p>
                      <a:pPr marL="876300" marR="0" lvl="0" indent="-457200" algn="l" defTabSz="446330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endParaRPr lang="en-US" sz="3200" dirty="0"/>
                    </a:p>
                    <a:p>
                      <a:pPr marL="876300" marR="0" lvl="0" indent="-457200" algn="l" defTabSz="446330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endParaRPr lang="en-US" sz="3200" dirty="0"/>
                    </a:p>
                    <a:p>
                      <a:pPr marL="876300" marR="0" lvl="0" indent="-457200" algn="l" defTabSz="446330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endParaRPr lang="en-US" sz="3200" dirty="0"/>
                    </a:p>
                    <a:p>
                      <a:pPr marL="876300" marR="0" lvl="0" indent="-457200" algn="l" defTabSz="446330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826290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51A4790F-548E-5D4B-37F1-45BE3CC73D07}"/>
              </a:ext>
            </a:extLst>
          </p:cNvPr>
          <p:cNvSpPr/>
          <p:nvPr/>
        </p:nvSpPr>
        <p:spPr>
          <a:xfrm>
            <a:off x="3818821" y="17940806"/>
            <a:ext cx="3239038" cy="14181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Breakfast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Descriptions</a:t>
            </a: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Recognition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218134-9400-E64F-0AD5-EFF6C8B0F1C4}"/>
              </a:ext>
            </a:extLst>
          </p:cNvPr>
          <p:cNvSpPr/>
          <p:nvPr/>
        </p:nvSpPr>
        <p:spPr>
          <a:xfrm>
            <a:off x="7299170" y="17940806"/>
            <a:ext cx="2754254" cy="14181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Read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Gardening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Descriptions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D648129-2310-0D88-D53B-178EE3C3620B}"/>
              </a:ext>
            </a:extLst>
          </p:cNvPr>
          <p:cNvSpPr/>
          <p:nvPr/>
        </p:nvSpPr>
        <p:spPr>
          <a:xfrm>
            <a:off x="10257193" y="17946256"/>
            <a:ext cx="3128969" cy="140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Gardening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Descriptions</a:t>
            </a: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Recognition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844876-48D5-7C03-B7AD-7B35E400AE68}"/>
              </a:ext>
            </a:extLst>
          </p:cNvPr>
          <p:cNvSpPr txBox="1"/>
          <p:nvPr/>
        </p:nvSpPr>
        <p:spPr>
          <a:xfrm>
            <a:off x="557717" y="14459305"/>
            <a:ext cx="1977593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9900">
              <a:tabLst>
                <a:tab pos="900113" algn="l"/>
              </a:tabLst>
            </a:pPr>
            <a:r>
              <a:rPr lang="en-US" sz="2500" b="1" dirty="0">
                <a:latin typeface="Avenir Book" panose="02000503020000020003" pitchFamily="2" charset="0"/>
              </a:rPr>
              <a:t>Stimuli: </a:t>
            </a:r>
          </a:p>
          <a:p>
            <a:pPr marL="812800" indent="-342900">
              <a:buFont typeface="Arial" panose="020B0604020202020204" pitchFamily="34" charset="0"/>
              <a:buChar char="•"/>
              <a:tabLst>
                <a:tab pos="900113" algn="l"/>
              </a:tabLst>
            </a:pPr>
            <a:r>
              <a:rPr lang="en-US" sz="2500" dirty="0">
                <a:latin typeface="Avenir Book" panose="02000503020000020003" pitchFamily="2" charset="0"/>
              </a:rPr>
              <a:t>225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altLang="zh-CN" sz="2500" dirty="0">
                <a:latin typeface="Avenir Book" panose="02000503020000020003" pitchFamily="2" charset="0"/>
              </a:rPr>
              <a:t>Action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altLang="zh-CN" sz="2500" dirty="0">
                <a:latin typeface="Avenir Book" panose="02000503020000020003" pitchFamily="2" charset="0"/>
              </a:rPr>
              <a:t>descriptions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altLang="zh-CN" sz="2500" dirty="0">
                <a:latin typeface="Avenir Book" panose="02000503020000020003" pitchFamily="2" charset="0"/>
              </a:rPr>
              <a:t>from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altLang="zh-CN" sz="2500" dirty="0">
                <a:latin typeface="Avenir Book" panose="02000503020000020003" pitchFamily="2" charset="0"/>
              </a:rPr>
              <a:t>two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sz="2500" dirty="0">
                <a:latin typeface="Avenir Book" panose="02000503020000020003" pitchFamily="2" charset="0"/>
              </a:rPr>
              <a:t>movies (breakfast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altLang="zh-CN" sz="2500" dirty="0">
                <a:latin typeface="Avenir Book" panose="02000503020000020003" pitchFamily="2" charset="0"/>
              </a:rPr>
              <a:t>and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altLang="zh-CN" sz="2500" dirty="0">
                <a:latin typeface="Avenir Book" panose="02000503020000020003" pitchFamily="2" charset="0"/>
              </a:rPr>
              <a:t>gardening</a:t>
            </a:r>
            <a:r>
              <a:rPr lang="en-US" sz="2500" dirty="0">
                <a:latin typeface="Avenir Book" panose="02000503020000020003" pitchFamily="2" charset="0"/>
              </a:rPr>
              <a:t>)</a:t>
            </a:r>
            <a:r>
              <a:rPr lang="zh-CN" altLang="en-US" sz="2500" dirty="0">
                <a:latin typeface="Avenir Book" panose="02000503020000020003" pitchFamily="2" charset="0"/>
              </a:rPr>
              <a:t>  </a:t>
            </a:r>
            <a:endParaRPr lang="en-US" sz="2500" baseline="30000" dirty="0">
              <a:latin typeface="Avenir Book" panose="02000503020000020003" pitchFamily="2" charset="0"/>
            </a:endParaRPr>
          </a:p>
          <a:p>
            <a:pPr marL="469900">
              <a:tabLst>
                <a:tab pos="900113" algn="l"/>
              </a:tabLst>
            </a:pPr>
            <a:r>
              <a:rPr lang="en-US" sz="2500" b="1" dirty="0">
                <a:latin typeface="Avenir Book" panose="02000503020000020003" pitchFamily="2" charset="0"/>
              </a:rPr>
              <a:t>Participants</a:t>
            </a:r>
            <a:r>
              <a:rPr lang="en-US" sz="2500" dirty="0">
                <a:latin typeface="Avenir Book" panose="02000503020000020003" pitchFamily="2" charset="0"/>
              </a:rPr>
              <a:t>: </a:t>
            </a:r>
          </a:p>
          <a:p>
            <a:pPr marL="812800" indent="-342900">
              <a:buFont typeface="Arial" panose="020B0604020202020204" pitchFamily="34" charset="0"/>
              <a:buChar char="•"/>
              <a:tabLst>
                <a:tab pos="900113" algn="l"/>
              </a:tabLst>
            </a:pPr>
            <a:r>
              <a:rPr lang="en-US" sz="2500" dirty="0">
                <a:latin typeface="Avenir Book" panose="02000503020000020003" pitchFamily="2" charset="0"/>
              </a:rPr>
              <a:t>N=</a:t>
            </a:r>
            <a:r>
              <a:rPr lang="en-US" altLang="zh-CN" sz="2500" dirty="0">
                <a:latin typeface="Avenir Book" panose="02000503020000020003" pitchFamily="2" charset="0"/>
              </a:rPr>
              <a:t>33</a:t>
            </a:r>
            <a:r>
              <a:rPr lang="en-US" sz="2500" dirty="0">
                <a:latin typeface="Avenir Book" panose="02000503020000020003" pitchFamily="2" charset="0"/>
              </a:rPr>
              <a:t>, Female=15, Male=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altLang="zh-CN" sz="2500" dirty="0">
                <a:latin typeface="Avenir Book" panose="02000503020000020003" pitchFamily="2" charset="0"/>
              </a:rPr>
              <a:t>18</a:t>
            </a:r>
            <a:r>
              <a:rPr lang="en-US" sz="2500" dirty="0">
                <a:latin typeface="Avenir Book" panose="02000503020000020003" pitchFamily="2" charset="0"/>
              </a:rPr>
              <a:t>, Mean Age:36.07, SD:11.74</a:t>
            </a:r>
          </a:p>
          <a:p>
            <a:pPr marL="469900">
              <a:tabLst>
                <a:tab pos="900113" algn="l"/>
              </a:tabLst>
            </a:pPr>
            <a:r>
              <a:rPr lang="en-US" sz="2500" b="1" dirty="0">
                <a:latin typeface="Avenir Book" panose="02000503020000020003" pitchFamily="2" charset="0"/>
              </a:rPr>
              <a:t>Task: </a:t>
            </a:r>
          </a:p>
          <a:p>
            <a:pPr marL="812800" indent="-342900">
              <a:buFont typeface="Arial" panose="020B0604020202020204" pitchFamily="34" charset="0"/>
              <a:buChar char="•"/>
              <a:tabLst>
                <a:tab pos="900113" algn="l"/>
              </a:tabLst>
            </a:pPr>
            <a:r>
              <a:rPr lang="en-US" sz="2500" dirty="0">
                <a:latin typeface="Avenir Book" panose="02000503020000020003" pitchFamily="2" charset="0"/>
              </a:rPr>
              <a:t>Participants read and enacted action sequences as shown in movies, then completed a recognition test (selecting one correct action description from three options) </a:t>
            </a:r>
          </a:p>
          <a:p>
            <a:pPr marL="812800" indent="-342900">
              <a:buFont typeface="Arial" panose="020B0604020202020204" pitchFamily="34" charset="0"/>
              <a:buChar char="•"/>
              <a:tabLst>
                <a:tab pos="900113" algn="l"/>
              </a:tabLst>
            </a:pPr>
            <a:r>
              <a:rPr lang="en-US" sz="2500" dirty="0">
                <a:latin typeface="Avenir Book" panose="02000503020000020003" pitchFamily="2" charset="0"/>
              </a:rPr>
              <a:t>The order of </a:t>
            </a:r>
            <a:r>
              <a:rPr lang="en-US" altLang="zh-CN" sz="2500" dirty="0">
                <a:latin typeface="Avenir Book" panose="02000503020000020003" pitchFamily="2" charset="0"/>
              </a:rPr>
              <a:t>the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altLang="zh-CN" sz="2500" dirty="0">
                <a:latin typeface="Avenir Book" panose="02000503020000020003" pitchFamily="2" charset="0"/>
              </a:rPr>
              <a:t>movies</a:t>
            </a:r>
            <a:r>
              <a:rPr lang="en-US" sz="2500" dirty="0">
                <a:latin typeface="Avenir Book" panose="02000503020000020003" pitchFamily="2" charset="0"/>
              </a:rPr>
              <a:t> and tasks was counterbalanced across participants</a:t>
            </a:r>
            <a:endParaRPr lang="en-US" altLang="zh-CN" sz="2500" dirty="0">
              <a:latin typeface="Avenir Book" panose="02000503020000020003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EA00A1-667A-12D7-931A-3D00656C93E4}"/>
              </a:ext>
            </a:extLst>
          </p:cNvPr>
          <p:cNvSpPr txBox="1"/>
          <p:nvPr/>
        </p:nvSpPr>
        <p:spPr>
          <a:xfrm>
            <a:off x="201039" y="25246989"/>
            <a:ext cx="1977593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9900">
              <a:tabLst>
                <a:tab pos="900113" algn="l"/>
              </a:tabLst>
            </a:pPr>
            <a:r>
              <a:rPr lang="en-US" sz="2500" b="1" dirty="0">
                <a:latin typeface="Avenir Book" panose="02000503020000020003" pitchFamily="2" charset="0"/>
              </a:rPr>
              <a:t>Participants</a:t>
            </a:r>
            <a:r>
              <a:rPr lang="en-US" sz="2500" dirty="0">
                <a:latin typeface="Avenir Book" panose="02000503020000020003" pitchFamily="2" charset="0"/>
              </a:rPr>
              <a:t>: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sz="2500" dirty="0">
                <a:latin typeface="Avenir Book" panose="02000503020000020003" pitchFamily="2" charset="0"/>
              </a:rPr>
              <a:t>N=1</a:t>
            </a:r>
            <a:r>
              <a:rPr lang="en-US" altLang="zh-CN" sz="2500" dirty="0">
                <a:latin typeface="Avenir Book" panose="02000503020000020003" pitchFamily="2" charset="0"/>
              </a:rPr>
              <a:t>3</a:t>
            </a:r>
            <a:r>
              <a:rPr lang="en-US" sz="2500" dirty="0">
                <a:latin typeface="Avenir Book" panose="02000503020000020003" pitchFamily="2" charset="0"/>
              </a:rPr>
              <a:t>0, Female=</a:t>
            </a:r>
            <a:r>
              <a:rPr lang="en-US" altLang="zh-CN" sz="2500" dirty="0">
                <a:latin typeface="Avenir Book" panose="02000503020000020003" pitchFamily="2" charset="0"/>
              </a:rPr>
              <a:t>74</a:t>
            </a:r>
            <a:r>
              <a:rPr lang="en-US" sz="2500" dirty="0">
                <a:latin typeface="Avenir Book" panose="02000503020000020003" pitchFamily="2" charset="0"/>
              </a:rPr>
              <a:t>, Male=</a:t>
            </a:r>
            <a:r>
              <a:rPr lang="en-US" altLang="zh-CN" sz="2500" dirty="0">
                <a:latin typeface="Avenir Book" panose="02000503020000020003" pitchFamily="2" charset="0"/>
              </a:rPr>
              <a:t>56</a:t>
            </a:r>
            <a:r>
              <a:rPr lang="en-US" sz="2500" dirty="0">
                <a:latin typeface="Avenir Book" panose="02000503020000020003" pitchFamily="2" charset="0"/>
              </a:rPr>
              <a:t>, Mean Age:</a:t>
            </a:r>
            <a:r>
              <a:rPr lang="en-US" altLang="zh-CN" sz="2500" dirty="0">
                <a:latin typeface="Avenir Book" panose="02000503020000020003" pitchFamily="2" charset="0"/>
              </a:rPr>
              <a:t>28.16</a:t>
            </a:r>
            <a:r>
              <a:rPr lang="en-US" sz="2500" dirty="0">
                <a:latin typeface="Avenir Book" panose="02000503020000020003" pitchFamily="2" charset="0"/>
              </a:rPr>
              <a:t>, SD:</a:t>
            </a:r>
            <a:r>
              <a:rPr lang="en-US" altLang="zh-CN" sz="2500" dirty="0">
                <a:latin typeface="Avenir Book" panose="02000503020000020003" pitchFamily="2" charset="0"/>
              </a:rPr>
              <a:t>4.61</a:t>
            </a:r>
            <a:endParaRPr lang="en-US" sz="2500" dirty="0">
              <a:latin typeface="Avenir Book" panose="02000503020000020003" pitchFamily="2" charset="0"/>
            </a:endParaRPr>
          </a:p>
          <a:p>
            <a:pPr marL="469900">
              <a:tabLst>
                <a:tab pos="900113" algn="l"/>
              </a:tabLst>
            </a:pPr>
            <a:r>
              <a:rPr lang="en-US" sz="2500" b="1" dirty="0">
                <a:latin typeface="Avenir Book" panose="02000503020000020003" pitchFamily="2" charset="0"/>
              </a:rPr>
              <a:t>Task: </a:t>
            </a:r>
          </a:p>
          <a:p>
            <a:pPr marL="812800" indent="-342900">
              <a:buFont typeface="Arial" panose="020B0604020202020204" pitchFamily="34" charset="0"/>
              <a:buChar char="•"/>
              <a:tabLst>
                <a:tab pos="900113" algn="l"/>
              </a:tabLst>
            </a:pPr>
            <a:r>
              <a:rPr lang="en-US" sz="2500" dirty="0">
                <a:latin typeface="Avenir Book" panose="02000503020000020003" pitchFamily="2" charset="0"/>
              </a:rPr>
              <a:t>Participants enacted action sequences, watched corresponding movies, then completed a two-option recognition test on movie content. The order of the movies and tasks was counterbalanced across participants.</a:t>
            </a:r>
            <a:endParaRPr lang="en-US" altLang="zh-CN" sz="2500" dirty="0">
              <a:latin typeface="Avenir Book" panose="02000503020000020003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2A4EB4-7163-899C-1FD1-3A154DA2CFC6}"/>
              </a:ext>
            </a:extLst>
          </p:cNvPr>
          <p:cNvSpPr txBox="1"/>
          <p:nvPr/>
        </p:nvSpPr>
        <p:spPr>
          <a:xfrm>
            <a:off x="762496" y="20288263"/>
            <a:ext cx="12534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venir Book" panose="02000503020000020003" pitchFamily="2" charset="0"/>
              </a:rPr>
              <a:t>Controlling for the random effects of participants and movie type, the probability of recognizing the action descriptions was significantly higher after acting out these actions compared to</a:t>
            </a:r>
            <a:r>
              <a:rPr lang="zh-CN" altLang="en-US" sz="4000" dirty="0">
                <a:latin typeface="Avenir Book" panose="02000503020000020003" pitchFamily="2" charset="0"/>
              </a:rPr>
              <a:t> </a:t>
            </a:r>
            <a:r>
              <a:rPr lang="en-US" sz="4000" dirty="0">
                <a:latin typeface="Avenir Book" panose="02000503020000020003" pitchFamily="2" charset="0"/>
              </a:rPr>
              <a:t>reading them</a:t>
            </a:r>
            <a:r>
              <a:rPr lang="zh-CN" altLang="en-US" sz="4000" dirty="0">
                <a:latin typeface="Avenir Book" panose="02000503020000020003" pitchFamily="2" charset="0"/>
              </a:rPr>
              <a:t> </a:t>
            </a:r>
            <a:r>
              <a:rPr lang="en-US" altLang="zh-CN" sz="4000" dirty="0">
                <a:latin typeface="Avenir Book" panose="02000503020000020003" pitchFamily="2" charset="0"/>
              </a:rPr>
              <a:t>(p=0.003).</a:t>
            </a:r>
            <a:endParaRPr lang="en-US" sz="4000" dirty="0">
              <a:latin typeface="Avenir Book" panose="02000503020000020003" pitchFamily="2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B771031-1045-2A15-6310-C98F5104DE34}"/>
              </a:ext>
            </a:extLst>
          </p:cNvPr>
          <p:cNvSpPr/>
          <p:nvPr/>
        </p:nvSpPr>
        <p:spPr>
          <a:xfrm>
            <a:off x="710425" y="26921432"/>
            <a:ext cx="2425772" cy="13347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Act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out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endParaRPr lang="en-US" altLang="zh-CN" sz="3000" dirty="0">
              <a:latin typeface="Avenir Book" panose="02000503020000020003" pitchFamily="2" charset="0"/>
            </a:endParaRP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Breakfast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Descriptions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0DB7189-1CD9-D92F-167D-DBDCBADFFE59}"/>
              </a:ext>
            </a:extLst>
          </p:cNvPr>
          <p:cNvSpPr/>
          <p:nvPr/>
        </p:nvSpPr>
        <p:spPr>
          <a:xfrm>
            <a:off x="6128618" y="26921432"/>
            <a:ext cx="2852740" cy="133477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Breakfast</a:t>
            </a: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Movie</a:t>
            </a: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Recognition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E0019E4-50B0-1018-8702-4854A9E8C998}"/>
              </a:ext>
            </a:extLst>
          </p:cNvPr>
          <p:cNvSpPr/>
          <p:nvPr/>
        </p:nvSpPr>
        <p:spPr>
          <a:xfrm>
            <a:off x="9209371" y="26921432"/>
            <a:ext cx="2870316" cy="13347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Read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Gardening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Descriptions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5979913-E4BA-C457-337F-E387865CF56D}"/>
              </a:ext>
            </a:extLst>
          </p:cNvPr>
          <p:cNvSpPr/>
          <p:nvPr/>
        </p:nvSpPr>
        <p:spPr>
          <a:xfrm>
            <a:off x="15370347" y="26921432"/>
            <a:ext cx="2870315" cy="133477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Gardening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endParaRPr lang="en-US" altLang="zh-CN" sz="3000" dirty="0">
              <a:latin typeface="Avenir Book" panose="02000503020000020003" pitchFamily="2" charset="0"/>
            </a:endParaRP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Movie</a:t>
            </a: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Recognition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41A29A2-F436-6E04-97E2-F8F41985CEC3}"/>
              </a:ext>
            </a:extLst>
          </p:cNvPr>
          <p:cNvSpPr/>
          <p:nvPr/>
        </p:nvSpPr>
        <p:spPr>
          <a:xfrm>
            <a:off x="3375108" y="26921432"/>
            <a:ext cx="2514599" cy="13347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Watch</a:t>
            </a: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Breakfast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Movie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7502627-1B09-AC14-523C-175D37F4955F}"/>
              </a:ext>
            </a:extLst>
          </p:cNvPr>
          <p:cNvSpPr/>
          <p:nvPr/>
        </p:nvSpPr>
        <p:spPr>
          <a:xfrm>
            <a:off x="12307701" y="26921432"/>
            <a:ext cx="2870315" cy="13347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Watch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Gardening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Movie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284BCC7-9436-F873-83CB-9DB1B4544D60}"/>
              </a:ext>
            </a:extLst>
          </p:cNvPr>
          <p:cNvSpPr txBox="1"/>
          <p:nvPr/>
        </p:nvSpPr>
        <p:spPr>
          <a:xfrm>
            <a:off x="702683" y="29026838"/>
            <a:ext cx="125944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latin typeface="Avenir Book" panose="02000503020000020003" pitchFamily="2" charset="0"/>
              </a:rPr>
              <a:t>Bayes factor is 0.02, suggesting that there is strong evidence for the null.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5CC3F64-22DD-519D-52FE-85DDC882684B}"/>
              </a:ext>
            </a:extLst>
          </p:cNvPr>
          <p:cNvSpPr txBox="1"/>
          <p:nvPr/>
        </p:nvSpPr>
        <p:spPr>
          <a:xfrm>
            <a:off x="20879332" y="5088039"/>
            <a:ext cx="296807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9900">
              <a:tabLst>
                <a:tab pos="900113" algn="l"/>
              </a:tabLst>
            </a:pPr>
            <a:r>
              <a:rPr lang="en-US" sz="2500" b="1" dirty="0">
                <a:latin typeface="Avenir Book" panose="02000503020000020003" pitchFamily="2" charset="0"/>
              </a:rPr>
              <a:t>Participants</a:t>
            </a:r>
            <a:r>
              <a:rPr lang="en-US" sz="2500" dirty="0">
                <a:latin typeface="Avenir Book" panose="02000503020000020003" pitchFamily="2" charset="0"/>
              </a:rPr>
              <a:t>: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sz="2500" dirty="0">
                <a:latin typeface="Avenir Book" panose="02000503020000020003" pitchFamily="2" charset="0"/>
              </a:rPr>
              <a:t>N=1</a:t>
            </a:r>
            <a:r>
              <a:rPr lang="en-US" altLang="zh-CN" sz="2500" dirty="0">
                <a:latin typeface="Avenir Book" panose="02000503020000020003" pitchFamily="2" charset="0"/>
              </a:rPr>
              <a:t>29</a:t>
            </a:r>
            <a:r>
              <a:rPr lang="en-US" sz="2500" dirty="0">
                <a:latin typeface="Avenir Book" panose="02000503020000020003" pitchFamily="2" charset="0"/>
              </a:rPr>
              <a:t>, Female=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altLang="zh-CN" sz="2500" dirty="0">
                <a:latin typeface="Avenir Book" panose="02000503020000020003" pitchFamily="2" charset="0"/>
              </a:rPr>
              <a:t>76</a:t>
            </a:r>
            <a:r>
              <a:rPr lang="en-US" sz="2500" dirty="0">
                <a:latin typeface="Avenir Book" panose="02000503020000020003" pitchFamily="2" charset="0"/>
              </a:rPr>
              <a:t>, Male=</a:t>
            </a:r>
            <a:r>
              <a:rPr lang="en-US" altLang="zh-CN" sz="2500" dirty="0">
                <a:latin typeface="Avenir Book" panose="02000503020000020003" pitchFamily="2" charset="0"/>
              </a:rPr>
              <a:t>69</a:t>
            </a:r>
            <a:r>
              <a:rPr lang="en-US" sz="2500" dirty="0">
                <a:latin typeface="Avenir Book" panose="02000503020000020003" pitchFamily="2" charset="0"/>
              </a:rPr>
              <a:t>, Mean Age:</a:t>
            </a:r>
            <a:r>
              <a:rPr lang="en-US" altLang="zh-CN" sz="2500" dirty="0">
                <a:latin typeface="Avenir Book" panose="02000503020000020003" pitchFamily="2" charset="0"/>
              </a:rPr>
              <a:t>28.69</a:t>
            </a:r>
            <a:r>
              <a:rPr lang="en-US" sz="2500" dirty="0">
                <a:latin typeface="Avenir Book" panose="02000503020000020003" pitchFamily="2" charset="0"/>
              </a:rPr>
              <a:t>, SD:</a:t>
            </a:r>
            <a:r>
              <a:rPr lang="en-US" altLang="zh-CN" sz="2500" dirty="0">
                <a:latin typeface="Avenir Book" panose="02000503020000020003" pitchFamily="2" charset="0"/>
              </a:rPr>
              <a:t>5.55</a:t>
            </a:r>
            <a:endParaRPr lang="en-US" sz="2500" dirty="0">
              <a:latin typeface="Avenir Book" panose="02000503020000020003" pitchFamily="2" charset="0"/>
            </a:endParaRPr>
          </a:p>
          <a:p>
            <a:pPr marL="469900">
              <a:tabLst>
                <a:tab pos="900113" algn="l"/>
              </a:tabLst>
            </a:pPr>
            <a:r>
              <a:rPr lang="en-US" sz="2500" b="1" dirty="0">
                <a:latin typeface="Avenir Book" panose="02000503020000020003" pitchFamily="2" charset="0"/>
              </a:rPr>
              <a:t>Task: </a:t>
            </a:r>
          </a:p>
          <a:p>
            <a:pPr marL="812800" indent="-342900">
              <a:buFont typeface="Arial" panose="020B0604020202020204" pitchFamily="34" charset="0"/>
              <a:buChar char="•"/>
              <a:tabLst>
                <a:tab pos="900113" algn="l"/>
              </a:tabLst>
            </a:pPr>
            <a:r>
              <a:rPr lang="en-US" sz="2500" dirty="0">
                <a:latin typeface="Avenir Book" panose="02000503020000020003" pitchFamily="2" charset="0"/>
              </a:rPr>
              <a:t>For one movie, the participants simply watched, while for the other, they mimicked the actions during viewing. They were subsequently tested on their recognition memory of the movie content.</a:t>
            </a:r>
          </a:p>
          <a:p>
            <a:pPr marL="812800" indent="-342900">
              <a:buFont typeface="Arial" panose="020B0604020202020204" pitchFamily="34" charset="0"/>
              <a:buChar char="•"/>
              <a:tabLst>
                <a:tab pos="900113" algn="l"/>
              </a:tabLst>
            </a:pPr>
            <a:r>
              <a:rPr lang="en-US" sz="2500" dirty="0">
                <a:latin typeface="Avenir Book" panose="02000503020000020003" pitchFamily="2" charset="0"/>
              </a:rPr>
              <a:t>The order of the movies and tasks was counterbalanced across participants.</a:t>
            </a:r>
            <a:endParaRPr lang="en-US" altLang="zh-CN" sz="2500" dirty="0">
              <a:latin typeface="Avenir Book" panose="02000503020000020003" pitchFamily="2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92A3951-47C9-DFCC-58B8-9EC0C38BF02D}"/>
              </a:ext>
            </a:extLst>
          </p:cNvPr>
          <p:cNvSpPr/>
          <p:nvPr/>
        </p:nvSpPr>
        <p:spPr>
          <a:xfrm>
            <a:off x="26697182" y="9525608"/>
            <a:ext cx="3785615" cy="165771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500" dirty="0">
                <a:latin typeface="Avenir Book" panose="02000503020000020003" pitchFamily="2" charset="0"/>
              </a:rPr>
              <a:t>Breakfast</a:t>
            </a:r>
          </a:p>
          <a:p>
            <a:pPr algn="ctr"/>
            <a:r>
              <a:rPr lang="en-US" altLang="zh-CN" sz="3500" dirty="0">
                <a:latin typeface="Avenir Book" panose="02000503020000020003" pitchFamily="2" charset="0"/>
              </a:rPr>
              <a:t>Movie</a:t>
            </a:r>
          </a:p>
          <a:p>
            <a:pPr algn="ctr"/>
            <a:r>
              <a:rPr lang="en-US" altLang="zh-CN" sz="3500" dirty="0">
                <a:latin typeface="Avenir Book" panose="02000503020000020003" pitchFamily="2" charset="0"/>
              </a:rPr>
              <a:t>Recognition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EA0BEBD-D98F-EE25-C205-9C2B950CAA71}"/>
              </a:ext>
            </a:extLst>
          </p:cNvPr>
          <p:cNvSpPr/>
          <p:nvPr/>
        </p:nvSpPr>
        <p:spPr>
          <a:xfrm>
            <a:off x="34581568" y="9526935"/>
            <a:ext cx="3785615" cy="165506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500" dirty="0">
                <a:latin typeface="Avenir Book" panose="02000503020000020003" pitchFamily="2" charset="0"/>
              </a:rPr>
              <a:t>Gardening</a:t>
            </a:r>
            <a:r>
              <a:rPr lang="zh-CN" altLang="en-US" sz="3500" dirty="0">
                <a:latin typeface="Avenir Book" panose="02000503020000020003" pitchFamily="2" charset="0"/>
              </a:rPr>
              <a:t> </a:t>
            </a:r>
            <a:endParaRPr lang="en-US" altLang="zh-CN" sz="3500" dirty="0">
              <a:latin typeface="Avenir Book" panose="02000503020000020003" pitchFamily="2" charset="0"/>
            </a:endParaRPr>
          </a:p>
          <a:p>
            <a:pPr algn="ctr"/>
            <a:r>
              <a:rPr lang="en-US" altLang="zh-CN" sz="3500" dirty="0">
                <a:latin typeface="Avenir Book" panose="02000503020000020003" pitchFamily="2" charset="0"/>
              </a:rPr>
              <a:t>Movie</a:t>
            </a:r>
          </a:p>
          <a:p>
            <a:pPr algn="ctr"/>
            <a:r>
              <a:rPr lang="en-US" altLang="zh-CN" sz="3500" dirty="0">
                <a:latin typeface="Avenir Book" panose="02000503020000020003" pitchFamily="2" charset="0"/>
              </a:rPr>
              <a:t>Recognition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48E5E5B-BE11-1ACB-5447-A98AE9FA3066}"/>
              </a:ext>
            </a:extLst>
          </p:cNvPr>
          <p:cNvSpPr/>
          <p:nvPr/>
        </p:nvSpPr>
        <p:spPr>
          <a:xfrm>
            <a:off x="22782786" y="9525608"/>
            <a:ext cx="3782285" cy="1657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500" dirty="0">
                <a:latin typeface="Avenir Book" panose="02000503020000020003" pitchFamily="2" charset="0"/>
              </a:rPr>
              <a:t>Copying</a:t>
            </a:r>
            <a:r>
              <a:rPr lang="zh-CN" altLang="en-US" sz="3500" dirty="0">
                <a:latin typeface="Avenir Book" panose="02000503020000020003" pitchFamily="2" charset="0"/>
              </a:rPr>
              <a:t> </a:t>
            </a:r>
            <a:endParaRPr lang="en-US" altLang="zh-CN" sz="3500" dirty="0">
              <a:latin typeface="Avenir Book" panose="02000503020000020003" pitchFamily="2" charset="0"/>
            </a:endParaRPr>
          </a:p>
          <a:p>
            <a:pPr algn="ctr"/>
            <a:r>
              <a:rPr lang="en-US" altLang="zh-CN" sz="3500" dirty="0">
                <a:latin typeface="Avenir Book" panose="02000503020000020003" pitchFamily="2" charset="0"/>
              </a:rPr>
              <a:t>Breakfast</a:t>
            </a:r>
            <a:r>
              <a:rPr lang="zh-CN" altLang="en-US" sz="3500" dirty="0">
                <a:latin typeface="Avenir Book" panose="02000503020000020003" pitchFamily="2" charset="0"/>
              </a:rPr>
              <a:t> </a:t>
            </a:r>
            <a:r>
              <a:rPr lang="en-US" altLang="zh-CN" sz="3500" dirty="0">
                <a:latin typeface="Avenir Book" panose="02000503020000020003" pitchFamily="2" charset="0"/>
              </a:rPr>
              <a:t>Action</a:t>
            </a:r>
          </a:p>
          <a:p>
            <a:pPr algn="ctr"/>
            <a:r>
              <a:rPr lang="zh-CN" altLang="en-US" sz="3500" dirty="0">
                <a:latin typeface="Avenir Book" panose="02000503020000020003" pitchFamily="2" charset="0"/>
              </a:rPr>
              <a:t> </a:t>
            </a:r>
            <a:r>
              <a:rPr lang="en-US" altLang="zh-CN" sz="3500" dirty="0">
                <a:latin typeface="Avenir Book" panose="02000503020000020003" pitchFamily="2" charset="0"/>
              </a:rPr>
              <a:t>While</a:t>
            </a:r>
            <a:r>
              <a:rPr lang="zh-CN" altLang="en-US" sz="3500" dirty="0">
                <a:latin typeface="Avenir Book" panose="02000503020000020003" pitchFamily="2" charset="0"/>
              </a:rPr>
              <a:t> </a:t>
            </a:r>
            <a:r>
              <a:rPr lang="en-US" altLang="zh-CN" sz="3500" dirty="0">
                <a:latin typeface="Avenir Book" panose="02000503020000020003" pitchFamily="2" charset="0"/>
              </a:rPr>
              <a:t>Watching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FC69265-ECD0-45F9-3B86-4EA2E76A29DE}"/>
              </a:ext>
            </a:extLst>
          </p:cNvPr>
          <p:cNvSpPr/>
          <p:nvPr/>
        </p:nvSpPr>
        <p:spPr>
          <a:xfrm>
            <a:off x="30614908" y="9526935"/>
            <a:ext cx="3785615" cy="16550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500" dirty="0">
                <a:latin typeface="Avenir Book" panose="02000503020000020003" pitchFamily="2" charset="0"/>
              </a:rPr>
              <a:t>Watch</a:t>
            </a:r>
            <a:r>
              <a:rPr lang="zh-CN" altLang="en-US" sz="3500" dirty="0">
                <a:latin typeface="Avenir Book" panose="02000503020000020003" pitchFamily="2" charset="0"/>
              </a:rPr>
              <a:t> </a:t>
            </a:r>
            <a:r>
              <a:rPr lang="en-US" altLang="zh-CN" sz="3500" dirty="0">
                <a:latin typeface="Avenir Book" panose="02000503020000020003" pitchFamily="2" charset="0"/>
              </a:rPr>
              <a:t>Gardening</a:t>
            </a:r>
            <a:r>
              <a:rPr lang="zh-CN" altLang="en-US" sz="3500" dirty="0">
                <a:latin typeface="Avenir Book" panose="02000503020000020003" pitchFamily="2" charset="0"/>
              </a:rPr>
              <a:t> </a:t>
            </a:r>
            <a:r>
              <a:rPr lang="en-US" altLang="zh-CN" sz="3500" dirty="0">
                <a:latin typeface="Avenir Book" panose="02000503020000020003" pitchFamily="2" charset="0"/>
              </a:rPr>
              <a:t>Movie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C5C832B-3457-2325-9374-CB71E994EA11}"/>
              </a:ext>
            </a:extLst>
          </p:cNvPr>
          <p:cNvSpPr txBox="1"/>
          <p:nvPr/>
        </p:nvSpPr>
        <p:spPr>
          <a:xfrm>
            <a:off x="21292148" y="11285632"/>
            <a:ext cx="2120056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latin typeface="Avenir Book" panose="02000503020000020003" pitchFamily="2" charset="0"/>
              </a:rPr>
              <a:t>Bayes factor is 0.02, suggesting that there is strong evidence for the null.</a:t>
            </a:r>
          </a:p>
          <a:p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6F31C7C-6117-B4F3-3F85-BDAEBAF5B9D5}"/>
              </a:ext>
            </a:extLst>
          </p:cNvPr>
          <p:cNvSpPr txBox="1"/>
          <p:nvPr/>
        </p:nvSpPr>
        <p:spPr>
          <a:xfrm>
            <a:off x="21015273" y="13520965"/>
            <a:ext cx="296807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9900">
              <a:tabLst>
                <a:tab pos="900113" algn="l"/>
              </a:tabLst>
            </a:pPr>
            <a:r>
              <a:rPr lang="en-US" sz="2500" b="1" dirty="0">
                <a:latin typeface="Avenir Book" panose="02000503020000020003" pitchFamily="2" charset="0"/>
              </a:rPr>
              <a:t>Participants</a:t>
            </a:r>
            <a:r>
              <a:rPr lang="en-US" sz="2500" dirty="0">
                <a:latin typeface="Avenir Book" panose="02000503020000020003" pitchFamily="2" charset="0"/>
              </a:rPr>
              <a:t>:</a:t>
            </a:r>
            <a:r>
              <a:rPr lang="zh-CN" altLang="en-US" sz="2500" dirty="0">
                <a:latin typeface="Avenir Book" panose="02000503020000020003" pitchFamily="2" charset="0"/>
              </a:rPr>
              <a:t> </a:t>
            </a:r>
            <a:r>
              <a:rPr lang="en-US" sz="2500" dirty="0">
                <a:latin typeface="Avenir Book" panose="02000503020000020003" pitchFamily="2" charset="0"/>
              </a:rPr>
              <a:t>N=1</a:t>
            </a:r>
            <a:r>
              <a:rPr lang="en-US" altLang="zh-CN" sz="2500" dirty="0">
                <a:latin typeface="Avenir Book" panose="02000503020000020003" pitchFamily="2" charset="0"/>
              </a:rPr>
              <a:t>27</a:t>
            </a:r>
            <a:r>
              <a:rPr lang="en-US" sz="2500" dirty="0">
                <a:latin typeface="Avenir Book" panose="02000503020000020003" pitchFamily="2" charset="0"/>
              </a:rPr>
              <a:t>, Female</a:t>
            </a:r>
            <a:r>
              <a:rPr lang="en-US" altLang="zh-CN" sz="2500" dirty="0">
                <a:latin typeface="Avenir Book" panose="02000503020000020003" pitchFamily="2" charset="0"/>
              </a:rPr>
              <a:t>=60</a:t>
            </a:r>
            <a:r>
              <a:rPr lang="en-US" sz="2500" dirty="0">
                <a:latin typeface="Avenir Book" panose="02000503020000020003" pitchFamily="2" charset="0"/>
              </a:rPr>
              <a:t>, Male=</a:t>
            </a:r>
            <a:r>
              <a:rPr lang="en-US" altLang="zh-CN" sz="2500" dirty="0">
                <a:latin typeface="Avenir Book" panose="02000503020000020003" pitchFamily="2" charset="0"/>
              </a:rPr>
              <a:t>50</a:t>
            </a:r>
            <a:r>
              <a:rPr lang="en-US" sz="2500" dirty="0">
                <a:latin typeface="Avenir Book" panose="02000503020000020003" pitchFamily="2" charset="0"/>
              </a:rPr>
              <a:t>, Mean Age:</a:t>
            </a:r>
            <a:r>
              <a:rPr lang="en-US" altLang="zh-CN" sz="2500" dirty="0">
                <a:latin typeface="Avenir Book" panose="02000503020000020003" pitchFamily="2" charset="0"/>
              </a:rPr>
              <a:t>27.73</a:t>
            </a:r>
            <a:r>
              <a:rPr lang="en-US" sz="2500" dirty="0">
                <a:latin typeface="Avenir Book" panose="02000503020000020003" pitchFamily="2" charset="0"/>
              </a:rPr>
              <a:t> SD:</a:t>
            </a:r>
            <a:r>
              <a:rPr lang="en-US" altLang="zh-CN" sz="2500" dirty="0">
                <a:latin typeface="Avenir Book" panose="02000503020000020003" pitchFamily="2" charset="0"/>
              </a:rPr>
              <a:t>5.66</a:t>
            </a:r>
          </a:p>
          <a:p>
            <a:pPr marL="469900">
              <a:tabLst>
                <a:tab pos="900113" algn="l"/>
              </a:tabLst>
            </a:pPr>
            <a:r>
              <a:rPr lang="en-US" sz="2500" b="1" dirty="0">
                <a:latin typeface="Avenir Book" panose="02000503020000020003" pitchFamily="2" charset="0"/>
              </a:rPr>
              <a:t>Task:</a:t>
            </a:r>
          </a:p>
          <a:p>
            <a:pPr marL="812800" indent="-342900">
              <a:buFont typeface="Arial" panose="020B0604020202020204" pitchFamily="34" charset="0"/>
              <a:buChar char="•"/>
              <a:tabLst>
                <a:tab pos="900113" algn="l"/>
              </a:tabLst>
            </a:pPr>
            <a:r>
              <a:rPr lang="en-US" sz="2500" dirty="0">
                <a:latin typeface="Avenir Book" panose="02000503020000020003" pitchFamily="2" charset="0"/>
              </a:rPr>
              <a:t>Participants read and acted out a series of actions in the order shown in the movies. They then performed the segmentation task on the corresponding movies </a:t>
            </a:r>
          </a:p>
          <a:p>
            <a:pPr marL="812800" indent="-342900">
              <a:buFont typeface="Arial" panose="020B0604020202020204" pitchFamily="34" charset="0"/>
              <a:buChar char="•"/>
              <a:tabLst>
                <a:tab pos="900113" algn="l"/>
              </a:tabLst>
            </a:pPr>
            <a:r>
              <a:rPr lang="en-US" sz="2500" dirty="0">
                <a:latin typeface="Avenir Book" panose="02000503020000020003" pitchFamily="2" charset="0"/>
              </a:rPr>
              <a:t>The order of the movies and tasks was counterbalanced across participants.</a:t>
            </a:r>
            <a:endParaRPr lang="en-US" altLang="zh-CN" sz="2500" dirty="0">
              <a:latin typeface="Avenir Book" panose="02000503020000020003" pitchFamily="2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7AA408E-43DB-BC57-8B08-9B774E865D1D}"/>
              </a:ext>
            </a:extLst>
          </p:cNvPr>
          <p:cNvSpPr/>
          <p:nvPr/>
        </p:nvSpPr>
        <p:spPr>
          <a:xfrm>
            <a:off x="21633960" y="15345338"/>
            <a:ext cx="2846592" cy="14516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Act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out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endParaRPr lang="en-US" altLang="zh-CN" sz="3000" dirty="0">
              <a:latin typeface="Avenir Book" panose="02000503020000020003" pitchFamily="2" charset="0"/>
            </a:endParaRP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Breakfast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r>
              <a:rPr lang="en-US" altLang="zh-CN" sz="3000" dirty="0">
                <a:latin typeface="Avenir Book" panose="02000503020000020003" pitchFamily="2" charset="0"/>
              </a:rPr>
              <a:t>Descriptions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E0808ABB-E29D-D84B-A369-05C2B9567B82}"/>
              </a:ext>
            </a:extLst>
          </p:cNvPr>
          <p:cNvSpPr/>
          <p:nvPr/>
        </p:nvSpPr>
        <p:spPr>
          <a:xfrm>
            <a:off x="24799908" y="15345338"/>
            <a:ext cx="2846592" cy="14516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Segment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endParaRPr lang="en-US" altLang="zh-CN" sz="3000" dirty="0">
              <a:latin typeface="Avenir Book" panose="02000503020000020003" pitchFamily="2" charset="0"/>
            </a:endParaRP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Breakfast</a:t>
            </a:r>
            <a:br>
              <a:rPr lang="en-US" altLang="zh-CN" sz="3000" dirty="0">
                <a:latin typeface="Avenir Book" panose="02000503020000020003" pitchFamily="2" charset="0"/>
              </a:rPr>
            </a:br>
            <a:r>
              <a:rPr lang="en-US" altLang="zh-CN" sz="3000" dirty="0">
                <a:latin typeface="Avenir Book" panose="02000503020000020003" pitchFamily="2" charset="0"/>
              </a:rPr>
              <a:t>Movie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75D0ABD4-A3EB-2DD3-9DA4-C8D8E915CEF1}"/>
              </a:ext>
            </a:extLst>
          </p:cNvPr>
          <p:cNvSpPr/>
          <p:nvPr/>
        </p:nvSpPr>
        <p:spPr>
          <a:xfrm>
            <a:off x="27912879" y="15345338"/>
            <a:ext cx="2846592" cy="14516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Read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endParaRPr lang="en-US" altLang="zh-CN" sz="3000" dirty="0">
              <a:latin typeface="Avenir Book" panose="02000503020000020003" pitchFamily="2" charset="0"/>
            </a:endParaRP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Gardening</a:t>
            </a:r>
            <a:br>
              <a:rPr lang="en-US" altLang="zh-CN" sz="3000" dirty="0">
                <a:latin typeface="Avenir Book" panose="02000503020000020003" pitchFamily="2" charset="0"/>
              </a:rPr>
            </a:br>
            <a:r>
              <a:rPr lang="en-US" altLang="zh-CN" sz="3000" dirty="0">
                <a:latin typeface="Avenir Book" panose="02000503020000020003" pitchFamily="2" charset="0"/>
              </a:rPr>
              <a:t>Descriptions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endParaRPr lang="en-US" altLang="zh-CN" sz="3000" dirty="0">
              <a:latin typeface="Avenir Book" panose="02000503020000020003" pitchFamily="2" charset="0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F3FAA08A-1160-A292-9E83-CB2654B32AB3}"/>
              </a:ext>
            </a:extLst>
          </p:cNvPr>
          <p:cNvSpPr/>
          <p:nvPr/>
        </p:nvSpPr>
        <p:spPr>
          <a:xfrm>
            <a:off x="31111588" y="15345338"/>
            <a:ext cx="2846592" cy="14516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Segment</a:t>
            </a:r>
          </a:p>
          <a:p>
            <a:pPr algn="ctr"/>
            <a:r>
              <a:rPr lang="en-US" altLang="zh-CN" sz="3000" dirty="0">
                <a:latin typeface="Avenir Book" panose="02000503020000020003" pitchFamily="2" charset="0"/>
              </a:rPr>
              <a:t>Gardening</a:t>
            </a:r>
            <a:br>
              <a:rPr lang="en-US" altLang="zh-CN" sz="3000" dirty="0">
                <a:latin typeface="Avenir Book" panose="02000503020000020003" pitchFamily="2" charset="0"/>
              </a:rPr>
            </a:br>
            <a:r>
              <a:rPr lang="en-US" altLang="zh-CN" sz="3000" dirty="0">
                <a:latin typeface="Avenir Book" panose="02000503020000020003" pitchFamily="2" charset="0"/>
              </a:rPr>
              <a:t>Movie</a:t>
            </a:r>
            <a:r>
              <a:rPr lang="zh-CN" altLang="en-US" sz="3000" dirty="0">
                <a:latin typeface="Avenir Book" panose="02000503020000020003" pitchFamily="2" charset="0"/>
              </a:rPr>
              <a:t> </a:t>
            </a:r>
            <a:endParaRPr lang="en-US" altLang="zh-CN" sz="3000" dirty="0">
              <a:latin typeface="Avenir Book" panose="02000503020000020003" pitchFamily="2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7AB67755-E5DE-F4AF-4B0F-7CCFCAB8DF19}"/>
              </a:ext>
            </a:extLst>
          </p:cNvPr>
          <p:cNvSpPr txBox="1"/>
          <p:nvPr/>
        </p:nvSpPr>
        <p:spPr>
          <a:xfrm>
            <a:off x="21292148" y="17733084"/>
            <a:ext cx="129214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Avenir Book" panose="02000503020000020003" pitchFamily="2" charset="0"/>
              </a:rPr>
              <a:t>Segmentation Agreement</a:t>
            </a:r>
            <a:r>
              <a:rPr lang="zh-CN" altLang="en-US" sz="3000" b="1" dirty="0">
                <a:latin typeface="Avenir Book" panose="02000503020000020003" pitchFamily="2" charset="0"/>
              </a:rPr>
              <a:t> </a:t>
            </a:r>
            <a:r>
              <a:rPr lang="en-US" altLang="zh-CN" sz="3000" b="1" dirty="0">
                <a:latin typeface="Avenir Book" panose="02000503020000020003" pitchFamily="2" charset="0"/>
              </a:rPr>
              <a:t>Index</a:t>
            </a:r>
            <a:r>
              <a:rPr lang="en-US" sz="3000" dirty="0">
                <a:latin typeface="Avenir Book" panose="02000503020000020003" pitchFamily="2" charset="0"/>
              </a:rPr>
              <a:t>: scaled correlation between an individual's segmentation pattern and the group-averaged segmentation pattern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EB279819-F7D6-FFEC-8E6F-A3D5D1D98594}"/>
              </a:ext>
            </a:extLst>
          </p:cNvPr>
          <p:cNvSpPr txBox="1"/>
          <p:nvPr/>
        </p:nvSpPr>
        <p:spPr>
          <a:xfrm>
            <a:off x="30323679" y="24006617"/>
            <a:ext cx="198229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500" dirty="0">
                <a:latin typeface="Avenir Book" panose="02000503020000020003" pitchFamily="2" charset="0"/>
              </a:rPr>
              <a:t>Bayes Factor is 0.21 , suggesting that there is moderate evidence to support the null.</a:t>
            </a:r>
          </a:p>
        </p:txBody>
      </p:sp>
      <p:pic>
        <p:nvPicPr>
          <p:cNvPr id="3" name="Picture 2" descr="A person standing in a kitchen&#10;&#10;Description automatically generated">
            <a:extLst>
              <a:ext uri="{FF2B5EF4-FFF2-40B4-BE49-F238E27FC236}">
                <a16:creationId xmlns:a16="http://schemas.microsoft.com/office/drawing/2014/main" id="{13061A3D-8185-4603-2626-2716B2A3BD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3854" y="7050658"/>
            <a:ext cx="3924360" cy="2423160"/>
          </a:xfrm>
          <a:prstGeom prst="rect">
            <a:avLst/>
          </a:prstGeom>
        </p:spPr>
      </p:pic>
      <p:pic>
        <p:nvPicPr>
          <p:cNvPr id="7" name="Picture 6" descr="A person mowing a bush in front of a brick house&#10;&#10;Description automatically generated">
            <a:extLst>
              <a:ext uri="{FF2B5EF4-FFF2-40B4-BE49-F238E27FC236}">
                <a16:creationId xmlns:a16="http://schemas.microsoft.com/office/drawing/2014/main" id="{57619638-68FB-D863-43E0-791EE8537974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0639" y="7036629"/>
            <a:ext cx="3922776" cy="2423160"/>
          </a:xfrm>
          <a:prstGeom prst="rect">
            <a:avLst/>
          </a:prstGeom>
        </p:spPr>
      </p:pic>
      <p:pic>
        <p:nvPicPr>
          <p:cNvPr id="40" name="Picture 39" descr="A screenshot of a graph&#10;&#10;Description automatically generated">
            <a:extLst>
              <a:ext uri="{FF2B5EF4-FFF2-40B4-BE49-F238E27FC236}">
                <a16:creationId xmlns:a16="http://schemas.microsoft.com/office/drawing/2014/main" id="{3167A63C-1E0B-3373-FD3F-2E44355F34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2027" y="15181768"/>
            <a:ext cx="14854633" cy="8912780"/>
          </a:xfrm>
          <a:prstGeom prst="rect">
            <a:avLst/>
          </a:prstGeom>
        </p:spPr>
      </p:pic>
      <p:pic>
        <p:nvPicPr>
          <p:cNvPr id="46" name="Picture 45" descr="A graph with blue and red squares&#10;&#10;Description automatically generated">
            <a:extLst>
              <a:ext uri="{FF2B5EF4-FFF2-40B4-BE49-F238E27FC236}">
                <a16:creationId xmlns:a16="http://schemas.microsoft.com/office/drawing/2014/main" id="{C08571EC-999C-85C4-4FD2-FCF5B77D9E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5600" y="19418678"/>
            <a:ext cx="7772400" cy="58293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FAB5DDF7-7638-88A2-46BF-02D4BB9202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8430" y="2108528"/>
            <a:ext cx="11378287" cy="1223883"/>
          </a:xfrm>
          <a:prstGeom prst="rect">
            <a:avLst/>
          </a:prstGeom>
        </p:spPr>
      </p:pic>
      <p:pic>
        <p:nvPicPr>
          <p:cNvPr id="54" name="Picture 53" descr="A graph with lines and a red line&#10;&#10;Description automatically generated">
            <a:extLst>
              <a:ext uri="{FF2B5EF4-FFF2-40B4-BE49-F238E27FC236}">
                <a16:creationId xmlns:a16="http://schemas.microsoft.com/office/drawing/2014/main" id="{9E0FC657-8D4B-255C-E650-2F9FD85665B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0891" y="28293760"/>
            <a:ext cx="3878205" cy="4524573"/>
          </a:xfrm>
          <a:prstGeom prst="rect">
            <a:avLst/>
          </a:prstGeom>
        </p:spPr>
      </p:pic>
      <p:pic>
        <p:nvPicPr>
          <p:cNvPr id="56" name="Picture 55" descr="A screen shot of a graph&#10;&#10;Description automatically generated">
            <a:extLst>
              <a:ext uri="{FF2B5EF4-FFF2-40B4-BE49-F238E27FC236}">
                <a16:creationId xmlns:a16="http://schemas.microsoft.com/office/drawing/2014/main" id="{62804D35-343D-3722-BE14-F47B10ED53F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0370" y="5488499"/>
            <a:ext cx="6400800" cy="8229600"/>
          </a:xfrm>
          <a:prstGeom prst="rect">
            <a:avLst/>
          </a:prstGeom>
        </p:spPr>
      </p:pic>
      <p:pic>
        <p:nvPicPr>
          <p:cNvPr id="58" name="Picture 57" descr="A graph on a black background&#10;&#10;Description automatically generated">
            <a:extLst>
              <a:ext uri="{FF2B5EF4-FFF2-40B4-BE49-F238E27FC236}">
                <a16:creationId xmlns:a16="http://schemas.microsoft.com/office/drawing/2014/main" id="{ECA3BC9B-4C7A-F76A-8DB6-4824B4B6F41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9565" y="16993162"/>
            <a:ext cx="4966139" cy="638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807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57593</TotalTime>
  <Words>893</Words>
  <Application>Microsoft Macintosh PowerPoint</Application>
  <PresentationFormat>Custom</PresentationFormat>
  <Paragraphs>102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Avenir Book</vt:lpstr>
      <vt:lpstr>Calibri</vt:lpstr>
      <vt:lpstr>Helvetica Neue</vt:lpstr>
      <vt:lpstr>Wingdings</vt:lpstr>
      <vt:lpstr>Office Theme</vt:lpstr>
      <vt:lpstr> Action Enhances Memory of Descriptions but Not Memory or Segmentation of Movies  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Daniel Viens</dc:creator>
  <cp:keywords/>
  <dc:description/>
  <cp:lastModifiedBy>Su, Sophie</cp:lastModifiedBy>
  <cp:revision>1173</cp:revision>
  <cp:lastPrinted>2022-11-11T19:02:21Z</cp:lastPrinted>
  <dcterms:created xsi:type="dcterms:W3CDTF">2013-01-28T22:40:39Z</dcterms:created>
  <dcterms:modified xsi:type="dcterms:W3CDTF">2025-05-15T13:12:35Z</dcterms:modified>
  <cp:category/>
</cp:coreProperties>
</file>

<file path=docProps/thumbnail.jpeg>
</file>